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83" r:id="rId3"/>
    <p:sldId id="377" r:id="rId4"/>
    <p:sldId id="323" r:id="rId5"/>
    <p:sldId id="376" r:id="rId6"/>
    <p:sldId id="367" r:id="rId7"/>
    <p:sldId id="363" r:id="rId8"/>
    <p:sldId id="342" r:id="rId9"/>
    <p:sldId id="378" r:id="rId10"/>
    <p:sldId id="283" r:id="rId11"/>
    <p:sldId id="368" r:id="rId12"/>
    <p:sldId id="287" r:id="rId13"/>
    <p:sldId id="358" r:id="rId14"/>
    <p:sldId id="295" r:id="rId15"/>
    <p:sldId id="297" r:id="rId16"/>
    <p:sldId id="296" r:id="rId17"/>
    <p:sldId id="369" r:id="rId18"/>
    <p:sldId id="379" r:id="rId19"/>
    <p:sldId id="327" r:id="rId20"/>
    <p:sldId id="331" r:id="rId21"/>
    <p:sldId id="332" r:id="rId22"/>
    <p:sldId id="343" r:id="rId23"/>
    <p:sldId id="380" r:id="rId24"/>
    <p:sldId id="292" r:id="rId25"/>
    <p:sldId id="365" r:id="rId26"/>
    <p:sldId id="381" r:id="rId27"/>
    <p:sldId id="301" r:id="rId28"/>
    <p:sldId id="382" r:id="rId29"/>
    <p:sldId id="312" r:id="rId30"/>
    <p:sldId id="370" r:id="rId31"/>
    <p:sldId id="354" r:id="rId32"/>
    <p:sldId id="373" r:id="rId33"/>
    <p:sldId id="375" r:id="rId34"/>
    <p:sldId id="348"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83"/>
          </p14:sldIdLst>
        </p14:section>
        <p14:section name="Motivation" id="{F91D9EBD-B672-4303-8545-1D06A8853999}">
          <p14:sldIdLst>
            <p14:sldId id="377"/>
            <p14:sldId id="323"/>
            <p14:sldId id="376"/>
            <p14:sldId id="367"/>
            <p14:sldId id="363"/>
            <p14:sldId id="342"/>
          </p14:sldIdLst>
        </p14:section>
        <p14:section name="SIRIUS Goals, and building blocks" id="{C6B1A20B-0C62-460E-99B5-26F009EBB5E2}">
          <p14:sldIdLst>
            <p14:sldId id="378"/>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79"/>
            <p14:sldId id="327"/>
            <p14:sldId id="331"/>
            <p14:sldId id="332"/>
            <p14:sldId id="343"/>
          </p14:sldIdLst>
        </p14:section>
        <p14:section name="Data Description" id="{61BB5737-3AA8-4C7E-9F1F-E92B0919CA46}">
          <p14:sldIdLst>
            <p14:sldId id="380"/>
            <p14:sldId id="292"/>
            <p14:sldId id="365"/>
          </p14:sldIdLst>
        </p14:section>
        <p14:section name="Finding data for reading" id="{E922222C-18E9-4E03-8B4D-CBEE760F451F}">
          <p14:sldIdLst>
            <p14:sldId id="381"/>
            <p14:sldId id="301"/>
          </p14:sldIdLst>
        </p14:section>
        <p14:section name="Fuzzy Predictable Performance" id="{464E6E65-8FF1-48A4-BE2A-F728EBC765AF}">
          <p14:sldIdLst>
            <p14:sldId id="382"/>
            <p14:sldId id="312"/>
            <p14:sldId id="370"/>
            <p14:sldId id="354"/>
          </p14:sldIdLst>
        </p14:section>
        <p14:section name="Summary" id="{3088701D-F31F-47EB-909C-969231D1565D}">
          <p14:sldIdLst>
            <p14:sldId id="373"/>
            <p14:sldId id="375"/>
            <p14:sldId id="348"/>
            <p14:sldId id="3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D1E"/>
    <a:srgbClr val="BDD7EE"/>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7" autoAdjust="0"/>
    <p:restoredTop sz="96214" autoAdjust="0"/>
  </p:normalViewPr>
  <p:slideViewPr>
    <p:cSldViewPr snapToGrid="0">
      <p:cViewPr varScale="1">
        <p:scale>
          <a:sx n="106" d="100"/>
          <a:sy n="106" d="100"/>
        </p:scale>
        <p:origin x="138" y="738"/>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980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58:53.758"/>
    </inkml:context>
    <inkml:brush xml:id="br0">
      <inkml:brushProperty name="width" value="0.05292" units="cm"/>
      <inkml:brushProperty name="height" value="0.05292" units="cm"/>
      <inkml:brushProperty name="color" value="#FF0000"/>
    </inkml:brush>
  </inkml:definitions>
  <inkml:trace contextRef="#ctx0" brushRef="#br0">24285 3373 232 0,'-49'43'128'0,"42"86"-112"15,10-105 0-15,1 16-4 16,6-3 4-16,5 0-12 16,6 8 4-16,7-16-4 15,7-5 4-15,11-16-4 0,0-8 0 16,-4-11-12-16,-3-15 4 16,-14-9 4-16,-15-12 4 15,-17-1-4-15,-14 6 4 16,-18 2-8-16,-10 3 4 15,-8 11-8-15,-3 4 4 16,8 9-48-16,9 0 4 16,19 2-40-16,20 3 0 15,18-7 12-15,14 7 4 16</inkml:trace>
  <inkml:trace contextRef="#ctx0" brushRef="#br0" timeOffset="223.7294">25499 2490 284 0,'-88'-32'156'0,"24"90"-152"16,57-42 4-16,7 18-8 15,7 17 0-15,7 10 0 16,11 13 0-16,7 16-32 15,10 10 0-15,14 19-48 16,8 14 0-16,3-1-32 16,3 5 4-16</inkml:trace>
  <inkml:trace contextRef="#ctx0" brushRef="#br0" timeOffset="449.4435">25026 3228 324 0,'-56'-29'180'0,"73"39"-184"0,-3-10 0 16,25-2 8-16,25 2 0 0,17 0-52 15,21-3 4-15,22-2-64 16,13 5 4-16,1 0 8 15,-15 5 4-15</inkml:trace>
  <inkml:trace contextRef="#ctx0" brushRef="#br0" timeOffset="1036.7276">27316 3159 288 0,'-53'50'156'0,"42"85"-148"0,15-100 0 16,3 10-8-16,3 8 0 15,1 15 0-15,3 4 4 16,4 5-4-16,-1-3 4 16,1-6-28-16,-4-4 4 15,0-16 28-15,-7-19 4 0,-10-19-16 16,-4-12 0-16,-15-30 8 15,1-13 0-15,0-32 12 16,0-15 0-16,10-12 4 16,11-4 4-16,11-14-12 15,10 0 4-15,11 14 12 16,14 7 0-16,7 19-28 16,14 16 4-16,7 29 0 15,3 19 0-15,-10 31-4 16,4 19 4-16,-15 7-16 15,-13 22 0-15,-12 8-12 16,-16-3 0-16,-8 3 4 16,-18-11 4-16,-14-5-32 15,-6-11 4-15,-8-15-8 16,-4-17 0-16,5-10-8 16,-1-5 0-16,4 0-36 15,6-3 0-15</inkml:trace>
  <inkml:trace contextRef="#ctx0" brushRef="#br0" timeOffset="1335.693">28152 2723 340 0,'-29'-35'188'0,"33"38"-176"0,-1-3 0 0,8 5-12 15,14 0 0-15,17 6 0 16,11 2 0-16,11 6-24 16,6-6 4-16,11 5-40 15,-3 6 4-15,6 8-16 16,-9-6 0-16,-8-2-28 15,-14-10 4-15,-15-1 72 16,-13-13 4-16</inkml:trace>
  <inkml:trace contextRef="#ctx0" brushRef="#br0" timeOffset="1530.8125">28780 2503 320 0,'-18'40'176'0,"18"68"-140"0,3-76 4 16,5 21-40-16,6 26 0 16,7 19-12-16,18 24 4 15,6 18-96-15,1 11 4 16,4 13-40-16,-1 5 4 16,-21-15 104-16,-17-27 0 15</inkml:trace>
  <inkml:trace contextRef="#ctx0" brushRef="#br0" timeOffset="1740.1529">28476 4326 432 0,'-42'-72'236'0,"60"72"-228"15,-8-13 0-15,18-11-16 16,15 1 4-16,24-1-24 15,21-3 0-15,21 4-68 16,11-1 0-16,7 5-16 16,-7 11 4-16,4-2 8 15,-22 7 4-15</inkml:trace>
  <inkml:trace contextRef="#ctx0" brushRef="#br0" timeOffset="2116.9503">30441 2611 340 0,'-155'30'188'0,"-11"99"-164"0,134-94 4 0,1 7-32 16,-8 19 4-16,7 13-12 15,7 8 4-15,8 21 8 16,6-5 4-16,18 5 0 16,4 0 4-16,10-10-4 15,11-3 0-15,10-13-24 16,22-19 0-1,48-29-100 1,5-11 4-16,-4-15 0 16,-4-11 4-16,-7-8 80 15,-24-10 0-15</inkml:trace>
  <inkml:trace contextRef="#ctx0" brushRef="#br0" timeOffset="3799.3901">31369 2617 220 0,'-46'-56'120'0,"4"38"-124"0,35 7 4 0,-4 8 4 16,1-2 4-16,-5-5-8 16,-2 2 4-16,-4 5 0 15,-1 3 0-15,-6 0 28 16,-7 0 0-16,-11-3-8 15,-10 3 4-15,-11 3-8 16,-11 0 0-16,-10-1-12 16,-11 4 0-16,-14-1 20 15,-3 0 0-15,-11 0-20 16,-11-5 0-16,-3 3-8 16,0-3 0-16,0 0 0 15,-4-3 4-15,-10 3-8 0,14-5 4 16,-11-5 0-16,0-1 4 15,-6 0-8-15,-1-2 0 16,-3-3 4-16,-8-5 0 16,5 3 0-16,-1-1 0 15,-4-2 4-15,1-3 4 16,0 0-8-16,-1 0 4 16,5 6-4-16,-5-3 0 15,12 0-4-15,-1 7 0 16,-3 1 0-16,-1 0 0 15,1 5 0-15,0 8 4 16,-11 8-4-16,0-3 4 0,11 16-4 16,-8 1 4-16,1-7 0 15,0 9 4-15,-1 0-8 16,1 0 0-16,-4 2 4 16,4-2 0-16,3 11 0 15,-14-1 4-15,7 6-4 16,0 15 0-16,1 9-4 15,2 12 4-15,4 9 8 16,15 10 4-16,-5 11-4 16,12 11 4-16,13 20-8 15,15 11 0-15,14 19-4 16,17 5 0-16,18 8 4 16,17 10 0-16,19-10-4 15,17 3 4-15,21-14-4 16,17-2 4-16,15-16-4 15,11-14 4-15,6-15 0 0,11-19 0 16,18-5-4-16,13-13 4 16,1-16-4-16,7-17 4 15,11-9 0-15,10-19 0 16,0-9-4-16,-4-12 4 16,8-3 0-16,3-5 4 15,7-6 0-15,-7 3 0 16,10-8-12-16,8 1 4 15,10-1 0-15,-3 0 4 16,7 5-4-16,3 11 0 16,-3 0 4-16,3 8 0 0,15 8-4 15,-4 5 4-15,3 14 0 16,8 15 4-16,-4 3 4 16,-4 13 4-16,4 3-8 15,0-3 0-15,-4-3-12 16,4-4 0-16,7-7 4 15,-7-9 0-15,4-11 0 16,3-9 4-16,-4-1-4 16,-3-9 4-16,4-5 0 15,-4-8 0-15,3-6 0 16,-3-2 0-16,-10-5-4 16,3-5 4-16,-11-3 0 15,-3-3 0-15,0 0-8 16,3-3 4-16,-14-2 0 15,4-2 4-15,-7-17-8 0,-4 0 4 16,-7-2-4-16,0-5 4 16,-10-9 0-16,-1 6 4 15,-17-3-4-15,0 3 0 16,-11 2 0-16,-17 6 4 16,-8 5 0-16,-2 5 0 15,-12 3-4-15,-7 0 0 16,-6-2 4-16,3-14 0 15,-14 8-4-15,-1-8 4 16,-2-16-8-16,-8-8 4 16,-7-7-4-16,-3-9 0 0,-1-5 0 15,-13-3 0-15,3-2 8 16,-7 5 0-16,-7-5-4 16,3 13 0-16,-6-2 0 15,-4 15 4-15,3-5-8 16,-7 10 0-16,8-2 4 15,-8 0 4-15,8 3-12 16,-1 5 4-16,0 0 4 16,1-1 4-16,3 1-8 15,0 13 4-15,-4-5 0 16,1 3 4-16,-8-1-4 16,-3-2 4-16,-4-6-8 15,-14 1 4-15,8-3 0 16,-15 2 0-16,-7 6-4 15,-4 2 0-15,-3 1 4 16,-10 12 4-16,-1-1-4 0,1 6 4 16,-8 7-8-16,4-1 0 15,0 8-48-15,0-5 4 16,7 11-60-16,3-4 4 16,4 6-28-16,4-2 0 15,-8-6 72-15,-3-5 4 16</inkml:trace>
  <inkml:trace contextRef="#ctx0" brushRef="#br0" timeOffset="5374.3435">23357 3892 88 0,'-28'-3'52'0,"-14"1"-36"15,31-1 0-15,4 3-4 16,-3 0 0-16,-1 0 0 15,0 0 0-15,-3 3 0 0,0-1 0 16,4 6 12-16,-1-2 4 16,0-1-16-16,1 3 0 15,3 8 4-15,3 0 0 16,4 5-4-16,0 10 0 16,7 7 4-16,0 20 4 15,4 0-12-15,0 5 4 16,-1 17-4-16,4 4 4 15,4 9 0-15,-4-8 0 16,0-1-4-16,-3-12 4 16,-1-6-12-16,-3-2 4 15,0-14 4-15,-3-11 0 16,-1-4 4-16,-3-9 0 0,-3-15-12 16,-1-8 0-16,1-11 0 15,-4-14 4-15,-7-23-4 16,3-2 0-16,4-6-4 15,0-16 4-15,7-5-4 16,0-11 4-16,4-5-4 16,3 3 0-1,24-27 8 1,1 16 0-16,0 14 0 16,3 7 0-16,0 8 12 15,1 19 0-15,-1 5-8 16,0 8 0-16,4 18 0 15,0 12 0-15,0 7 0 16,-1 7 0-16,1 12-8 16,4 23 4-16,-5 1-4 15,1 17 4-15,-7 9 4 0,-7-5 0 16,-4 5-4-16,-4 5 4 16,1-3-8-16,-7 3 4 15,3 0-12-15,-4-18 4 16,1-1-68-16,-4-4 0 15,4-9-4-15,-1-8 0 16,4-7-16-16,7-11 4 16,8-11 24-16,-1-21 0 15,-10-2 44-15,-4-11 4 16</inkml:trace>
  <inkml:trace contextRef="#ctx0" brushRef="#br0" timeOffset="6045.8997">24585 3461 116 0,'-14'-19'64'0,"-18"6"-52"0,25 10 4 16,0 3 4-16,-3 0 0 16,-5 0 4-16,-2 0 4 15,-1 3-12-15,0 8 0 16,-3 4-12-16,-3 15 0 16,-1 4 8-16,-7 6 0 0,4-1 0 15,-4 6 4-15,4 6 16 16,0 7 4-16,3 3-16 15,11 13 4-15,7 2-16 16,10-1 4-16,12 4-8 16,6-8 0-16,10 1 0 15,12-11 0-15,13-19-4 16,11-5 0-16,4-13 20 16,3-16 4-16,-4-16-20 15,1-16 0-15,-15-13 4 16,-10-13 4-16,-14-11-12 15,-14-16 4-15,-11 6-4 16,-21-11 4-16,-22-3 0 16,-20-5 4-16,-8 8-12 15,-3 0 4-15,4 18-8 16,6 14 0-16,8 13-52 16,7 8 4-16,14 16-56 0,17 2 4 15,14 30 8-15,19-3 4 16</inkml:trace>
  <inkml:trace contextRef="#ctx0" brushRef="#br0" timeOffset="6785.1771">25594 2691 188 0,'-35'-8'104'0,"-1"26"-92"0,29-18 0 16,0 11-16-16,-3-3 4 15,-1 5-4-15,1 0 4 0,-1-2 24 16,-3 5 0-16,3 8 8 15,1-1 0-15,-4 4-8 16,0-3 0-16,-1 7-4 16,1 4 4-16,4 2-4 15,-1 5 0-15,8 9 4 16,3 15 4-16,7 18-20 16,7 12 4-16,3 9-12 15,5 12 0-15,6 2 4 16,4 8 0-16,-4-8-4 15,0-11 0-15,0 1 0 16,-3-19 0-16,0-5-64 16,-4-14 0-16,0 3 0 15,-7-26 0-15,0-11 8 16,-7-13 0-16,-7-11-4 16,-3-13 4-16,-4-8-16 0,0-13 4 15</inkml:trace>
  <inkml:trace contextRef="#ctx0" brushRef="#br0" timeOffset="7582.0999">24906 3715 224 0,'-60'-32'124'0,"46"19"-92"0,14 10 4 0,4-5-24 16,10-2 4-16,7 2-4 16,14-11 0-16,18-5 4 15,11 1 4-15,13-4-8 16,8-10 4-16,10 3-12 16,7-1 4-16,8 3 8 15,-4 3 0-15,-8 6-8 16,-6 4 0-16,-14 1-8 15,-8 4 4-15,-6 12 0 16,-8-1 0-16,-10 3 0 16,-11 0 0-16,-3 0 4 15,-11 3 4-15,-3-1-8 16,-8-2 4-16,-10 6-12 16,-7-4 4-16,-7 4 0 0,-7 4 0 15,-14 3 0-15,-11 6 4 16,-18 5-4-16,-10-1 4 15,-3 9-8-15,-11 0 4 16,-11-6-4-16,0 6 0 16,0-3 4-16,4-5 4 15,10 0-8-15,8-3 4 16,3-2-8-16,14-4 4 16,10 1-4-16,11 0 4 15,11-3-4-15,18 3 4 16,10-8 4-16,10 3 0 15,15-9 0-15,17 4 0 0,15-6 0 16,13-6 4-16,8-1 4 16,-1-4 0-16,8-8 0 15,7-4 0-15,-7 7-8 16,-4 0 0-16,-7 3 4 16,-11-6 4-16,-13 9-12 15,-15-4 4 1,-39-4-8-1,-17-1 0-15,-14 3 4 16,-11 3 4-16,-7 8-4 16,-10 2 0-16,3 3 0 15,3 0 4-15,8 3-12 16,10 5 0-16,14 2 4 16,18 4 0-16,18-4-44 15,21 6 0-15,17-3-36 16,29 1 0-16,17-4-12 0,11-2 4 15,-15-13 48-15,8-11 4 16</inkml:trace>
  <inkml:trace contextRef="#ctx0" brushRef="#br0" timeOffset="19517.2838">19128 3527 40 0,'0'-24'24'0,"-18"29"-16"0,11-5 4 16,0 3-8-16,-4 0 4 16,-3 2-4-16,-3 3 4 15,-5-8 4-15,-2 8 0 16,-1-3-12-16,-3 3 4 15,-4 3 8-15,-3-6 0 16,-1 11-8-16,-2-3 4 16,-1-8-8-16,-7 9 4 15,0 4-4-15,-7 1 4 16,-7 4-4-16,0 9 4 16,-3 8-8-16,3 2 4 0,-4 8 4 15,11 11 0-15,0 0-4 16,1 16 4-16,-1-3 0 15,-4 19 0-15,8-3 0 16,3 23 0-16,-7 4 0 16,4 12 0-16,3 9 4 15,7 21 4-15,4-3-12 16,3 8 4-16,7 5 12 16,1-5 0-16,6-5-16 15,7-16 4-15,11-11-4 16,7-13 0-16,15-16 4 15,6-21 4-15,7-13-4 16,4-13 0-16,0-11-8 16,3-8 0-16,-3-5 4 15,0-3 4-15,-4 10-4 16,-3 4 0-16,-4-1 16 0,-3 27 4 16,-4 8-12-16,-4 18 0 15,-6 13-4-15,-4 14 4 16,4 13-4-16,-11 16 0 15,-4 10-4-15,-3 14 0 16,0 13 4-16,-7 7 0 16,3 17-4-16,-6 0 4 15,-1-3-8-15,4-3 4 16,-4-13 4-16,4-10 0 16,3-17-8-16,1-12 4 15,-1-11 4-15,4-8 0 0,0-8-8 16,4-8 4-16,-1-11 4 15,4 1 0-15,4-3-8 16,-4 2 4-16,0 6 0 16,0 0 0-16,0 5 0 15,3 5 4-15,-3 6-4 16,-3 5 4-16,-1 2 12 16,-3 1 0-16,-3 7-8 15,-5 3 0-15,1 3-8 16,0 11 4-16,-3-4 0 15,-12 6 0-15,8-10-4 16,-7 2 4-16,0 0-8 16,-1-2 4-16,5-9 0 15,-1 3 0-15,0-2 0 16,4-1 0-16,0-10 0 0,7-13 4 16,0-11-4-16,3-8 0 15,4-15 0-15,-3-9 0 16,6-16 0-16,4 1 0 15,4-3 0-15,6-8 0 16,-3 0 0-16,4 5 0 16,3 3 0-16,0 2 4 15,11 9-4-15,-1 7 0 16,1 11 0-16,-4 8 4 16,4 8-4-16,0 2 4 15,-8 17-4-15,1-1 0 0,3 0 4 16,0 9 0-16,0 2-8 15,-3-6 0-15,0-2 4 16,-1-2 0-16,1-22 0 16,3-11 0-16,0-4-4 15,4-12 4-15,0-12 0 16,3-6 4-16,4-5-8 16,7-8 4-16,6-3-4 15,1 1 4-15,4-14 4 16,3 0 0-16,-1 0-8 15,1-3 4-15,0 1 0 16,0 2 0-16,0 3-4 16,0-1 4-16,7 4 0 15,0-1 4-15,0 1 0 16,3-1 4-16,1-8-8 16,-4 1 4-16,0-6-4 0,0-2 0 15,0-6 4-15,3-3 0 16,4-4-4-16,0-1 0 15,0-5-4-15,0 0 4 16,-3 0 0-16,-8 0 4 16,1 0-4-16,-4 0 4 15,-4 0-4-15,-3 0 4 16,-4 0-8-16,1 5 4 16,-4-2 0-16,3 2 4 15,7 1 0-15,-3 4 4 16,-4-5-12-16,-3 3 4 0,0 0-4 15,0 0 0-15,0-2 4 16,3-1 4-16,-3 0-8 16,0-2 4-16,-1-1 0 15,5 1 4-15,-1-3-8 16,4-3 4-16,3 3 4 16,1-5 0-16,-1-5-8 15,0-1 0-15,4-2 4 16,4-1 0-16,-8-1 0 15,-3-1 4-15,3 0-4 16,1-3 4-16,3 1-8 16,3 2 0-16,4 0 4 15,0 3 0-15,0 5 0 16,7 0 4-16,-3 5-8 0,-1 3 4 16,1 3 0-16,6 5 4 15,-3 0-8-15,4 5 4 16,3 0 0-16,4-2 4 15,-4 5-4-15,-4 0 4 16,8 2-8-16,-4 3 4 16,3 0 0-16,1 3 0 15,3-5 0-15,-3 2 4 16,-1-8-16-16,1 3 4 16,-4-5 12-16,0 2 4 15,4-8-12-15,3 6 0 16,-3-6 4-16,-1-5 0 15,-3 3 0-15,0 5 4 0,-3-3-4 16,-1 0 0-16,1 3 0 16,-4-3 0-16,4-2 0 15,-1 0 0 1,29-3 0 0,-11 0 4-16,-7-3-8 15,0-2 4-15,-7-8 0 16,-3 7 0-16,0-7 0 15,3 0 4-15,-7 0-8 16,-4 2 4-16,-3 0 0 16,7 4 4-16,-10-4-4 15,3 6 4-15,-4 2-8 16,8 3 4-16,3 0 4 16,-7 3 0-16,0-1-4 15,-4 1 0-15,4 2 0 16,-4 1 0-16,-3-4 0 0,0-2 4 15,-3-2-8-15,3 2 0 16,-8-6 4-16,5 4 4 16,-1-1-4-16,1 0 0 15,-5-2 0-15,8-3 0 16,-3 3 4-16,-1-3 0 16,1 5-8-16,2-2 4 15,5 2 0-15,-4-2 0 16,3 2 0-16,8-2 0 15,-1 0-8-15,8-6 4 16,-8-2 4-16,1 2 0 16,3-5-4-16,0-5 4 0,-4 3 0 15,-3-3 0-15,7-1 0 16,0-1 0-16,-3-1-4 16,-4 0 0-16,-4-8 4 15,-3 8 0-15,4 1 0 16,-8 1 0-16,0 1 0 15,1 11 0-15,-1 7 0 16,4 6 0-16,-3 2 4 16,-1 6 0-16,-3-1-4 15,7 6 0-15,-7 0-4 16,3 0 4-16,-3-3 0 16,0 0 4-16,0 3-8 15,-1 0 0-15,1-5 4 16,4 2 0-16,-1 3-12 15,11-3 4-15,3-3-24 16,5 1 0-16,13 0-12 0,0-3 0 16,0-6-32-16,21-2 0 15,1-5-4-15,-5-6 4 16</inkml:trace>
</inkml:ink>
</file>

<file path=ppt/ink/ink2.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3.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35:00.652"/>
    </inkml:context>
    <inkml:brush xml:id="br0">
      <inkml:brushProperty name="width" value="0.05292" units="cm"/>
      <inkml:brushProperty name="height" value="0.05292" units="cm"/>
      <inkml:brushProperty name="color" value="#FF0000"/>
    </inkml:brush>
  </inkml:definitions>
  <inkml:trace contextRef="#ctx0" brushRef="#br0">14386 11369 140 0,'-21'-10'80'0,"-11"4"-80"0,25 6 0 0,0 0 0 16,0 0 0-16,0 0-4 15,0-2 0-15,7-1 4 16,4 0 0-16,-1-2 0 16,4 5 0-16,4 0-4 15,-1 0 4-15,4 0 0 16,1 5 4-16,-1 1-12 15,3 7 4-15,4-3 0 16,1 6 4-16,6 0-4 16,7 0 4-16,4 0-4 15,7 0 0-15,0 0 4 16,0 0 0-16,6 2 0 16,-9-2 4-16,24 0 0 15,3 0 0-15,1-6 4 16,3-2 0-16,7-2-4 15,7-6 0-15,1-3-4 0,9-2 0 16,1-6 4-16,0 3 0 16,7-5 0-16,0 0 0 15,3-1 16-15,-3 6 0 16,-4-2-16-16,4 2 4 16,-4-3-8-16,4 6 0 15,0-3 0-15,0 3 0 16,0 0 0-16,-8-6 0 15,1 3-4-15,7-3 4 0,-7 1 0 16,-1 2 0-16,1-3-4 16,-4 6 0-16,1-6 0 15,-1 3 4-15,0 1 4 16,-3-1 4-16,3-3-12 16,-3 6 4-16,-4-1 4 15,0-4 0-15,1 5-8 16,-1-3 4-16,-4 2 0 15,-2 1 0-15,2-3 0 16,1 5 0-16,-8 3 0 16,1-2 0-1,31 2-4 1,-10 0 4-16,-4 0 0 16,-3 0 0-16,-11 2 0 15,-7 1 0-15,4 0 0 16,-7-3 4-16,-1 5 0 15,-3-5 4-15,0 0-4 0,-3 0 4 16,-1 0-16-16,1-5 4 16,-1 5 4-16,-3 0 4 15,0-3 0-15,0-2 0 16,4 2-8-16,6-2 0 16,-3 2 4-16,-3 1 0 15,6-1 0-15,4 0 0 16,-3 3 0-16,-1-2 0 15,8-4 0-15,-4 4 0 16,0-1 4-16,-3 0 0 16,6 1-8-16,-3-4 0 15,1 4 4-15,-1-3 4 0,0-3-4 16,3 5 0-16,-3 0 0 16,4 1 4-16,-7-1-8 15,-1 0 0-15,1-2 4 16,-1 5 0-16,1-5 4 15,-8 2 0-15,4-5-4 16,4 6 0-16,-8-1 0 16,1 0 0-16,-1 1 4 15,4-6 0-15,-3 5-4 16,-1 3 4-16,-3-5-8 16,0-3 4-16,7 3 0 15,-3 2 4-15,-1-5 0 16,1 3 0-16,3-1-4 0,-4-4 0 15,4 4 0-15,0-1 0 16,4-1-4-16,-4-6 4 16,0 1 8-16,0-3 0 15,4 3-4-15,-1-3 4 16,1 3-12-16,-1 0 0 16,4-3 12-16,-3 3 4 15,7 2-12-15,-1-2 0 16,4 0 4-16,-3 2 4 15,0-2-12-15,3 0 4 16,-4 2-4-16,1 3 4 16,0-3-8-16,3 3 4 0,-4-2-4 15,1 5 4-15,3 2-8 16,-3 0 0-16,3-2 8 16,3 2 4-16,-2 3 0 15,-1 0 0-15,0 3 0 16,4 2 4-16,-4-2-4 15,0 2 0-15,7 1 0 16,-3 1 0-16,3-1 0 16,0 2 0-16,-3 0 4 15,3 2 0-15,4 1-8 16,-1 5 4-16,1 0 4 16,3-3 0-16,-3 0-4 15,3 3 4-15,4-6-4 16,-11 4 4-16,8-4-4 15,-5-4 0-15,4-1 0 0,1 0 4 16,-1 0-4-16,0 1 4 16,0-6 0-16,8 0 0 15,-8 0-8-15,11 0 0 16,-7-3 0-16,3-2 4 16,7-3-4-16,-3-3 0 15,0-2 4-15,0-5 4 16,3 2-16-16,-3 0 4 15,0-5 0-15,-4-3 4 16,0 0 4-16,-3-5 0 16,-4-3 4-16,-6-2 0 15,-8-1-4-15,-7 4 4 0,0-4-8 16,-14 1 4-16,-7-3-4 16,-11 0 4-16,1 0-4 15,-12 0 0-15,-6 0-4 16,-11 0 0-16,-7 2 8 15,-7-2 0-15,-10 3 0 16,-15-1 0-16,-7-2-4 16,-7 3 0-16,-14 2 4 15,-3 3 0-15,-18 0-4 16,-14 5 0-16,-11 0 0 16,-14 3 4-16,-10 5 0 15,-12 6 0-15,-13-1 0 16,-10 3 4-16,-5 0-8 15,-6 0 4-15,3 0 0 0,-10 0 4 16,-4-2 0-16,7-3 4 16,-7 2 4-16,4-2 0 15,3 0 0-15,0 2 0 16,-3-10-8-16,3 10 0 16,0-5 4-16,4 3 0 15,-4 0-4-15,3-3 0 16,1 5-4-16,-4-2 0 15,0 3 0-15,4-1 0 16,0 3 0-16,-8 8 4 16,-3 3-4-16,-3 5 4 15,-4 2-8-15,3 11 4 0,-10-2 0 16,-3 5 4-16,6 2-4 16,-10 6 4-16,-3 2-12 15,-4 6 4 1,-1 8 0-16,-2 2 0 15,-4 11-28-15,-1 0 4 0,5 5 0 16,-1 0 4-16,0-8 12 16,4 6 0-16,7-11 8 15,14-6 4-15,7-4 4 16,7 2 4-16,8-11 12 16,2-5 0-16,15-5-20 15,0 2 0-15,10-7-4 16,4-1 4-16,4-4-8 15,3-4 0-15,7 1 8 16,-4-1 4-16,8-4 0 16,7-1 4-16,-8-5 4 0,8 3 4 15,-1-3 4-15,1 0 0 16,3 0-8-16,0 0 4 31,-49-8-20-31,7-3 4 16,14 0-4-16,7-4 0 15,-4-1 4-15,4-3 4 16,0 1-8-16,0-4 0 16,7 1 4-16,-7 0 4 0,8-8-4 15,-5 0 0-15,8-5 4 16,-4-3 0-16,-4-6-4 16,4 1 4-16,-3 2-4 15,-1 3 4-15,-3 3 4 16,0-1 0-16,0 4-4 15,-3 4 4-15,-4 1 4 16,3 2 4-16,-6 5-32 16,6 3 0-16,-6 9 8 15,6-1 0-15,-7 5 0 16,8 6 0-16,-8 5 4 16,8-1 0-16,6 7 4 15,-3-1 4-15,14 3 4 16,8 2 0-16,13 9 0 15,4 5 4-15,7 5 12 16,10 10 0-16,11 11-48 0,7 3 4 16,11 8-24-1,14 21 0-15,6 3-24 0,22 12 4 16,14 9-16-16,11 24 0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420.86804" units="1/cm"/>
          <inkml:channelProperty channel="Y" name="resolution" value="561.18475" units="1/cm"/>
          <inkml:channelProperty channel="T" name="resolution" value="1" units="1/dev"/>
        </inkml:channelProperties>
      </inkml:inkSource>
      <inkml:timestamp xml:id="ts0" timeString="2016-02-09T15:02:42.103"/>
    </inkml:context>
    <inkml:brush xml:id="br0">
      <inkml:brushProperty name="width" value="0.05292" units="cm"/>
      <inkml:brushProperty name="height" value="0.05292" units="cm"/>
      <inkml:brushProperty name="color" value="#FF0000"/>
    </inkml:brush>
  </inkml:definitions>
  <inkml:trace contextRef="#ctx0" brushRef="#br0">21900 15925 0,'0'0'0,"-31"-29"16,34 34-16,61 22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0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532737" y="1025718"/>
            <a:ext cx="11075505" cy="5303520"/>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2701" y="1179576"/>
            <a:ext cx="11044398" cy="510195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10" name="Picture 9"/>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6200000">
            <a:off x="-241611" y="5730054"/>
            <a:ext cx="953062" cy="429768"/>
          </a:xfrm>
          <a:prstGeom prst="rect">
            <a:avLst/>
          </a:prstGeom>
        </p:spPr>
      </p:pic>
      <p:pic>
        <p:nvPicPr>
          <p:cNvPr id="23" name="Picture 22"/>
          <p:cNvPicPr>
            <a:picLocks noChangeAspect="1"/>
          </p:cNvPicPr>
          <p:nvPr userDrawn="1"/>
        </p:nvPicPr>
        <p:blipFill rotWithShape="1">
          <a:blip r:embed="rId12" cstate="print">
            <a:extLst>
              <a:ext uri="{28A0092B-C50C-407E-A947-70E740481C1C}">
                <a14:useLocalDpi xmlns:a14="http://schemas.microsoft.com/office/drawing/2010/main" val="0"/>
              </a:ext>
            </a:extLst>
          </a:blip>
          <a:srcRect l="8358" t="3908" r="9271" b="38287"/>
          <a:stretch/>
        </p:blipFill>
        <p:spPr>
          <a:xfrm rot="5400000">
            <a:off x="11182786" y="4812921"/>
            <a:ext cx="1505394" cy="365760"/>
          </a:xfrm>
          <a:prstGeom prst="rect">
            <a:avLst/>
          </a:prstGeom>
        </p:spPr>
      </p:pic>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ccs.gov/user-support/center-projects/adio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smtClean="0"/>
              <a:t>ADIOS – A critical library for DOE apps</a:t>
            </a:r>
            <a:endParaRPr lang="en-US" dirty="0"/>
          </a:p>
        </p:txBody>
      </p:sp>
      <p:sp>
        <p:nvSpPr>
          <p:cNvPr id="7" name="Content Placeholder 6"/>
          <p:cNvSpPr>
            <a:spLocks noGrp="1"/>
          </p:cNvSpPr>
          <p:nvPr>
            <p:ph idx="4294967295"/>
          </p:nvPr>
        </p:nvSpPr>
        <p:spPr/>
        <p:txBody>
          <a:bodyPr>
            <a:normAutofit lnSpcReduction="10000"/>
          </a:bodyPr>
          <a:lstStyle/>
          <a:p>
            <a:pPr marL="233363" indent="-233363">
              <a:spcBef>
                <a:spcPts val="600"/>
              </a:spcBef>
            </a:pPr>
            <a:r>
              <a:rPr lang="en-US" sz="2600" dirty="0" smtClean="0">
                <a:solidFill>
                  <a:prstClr val="black"/>
                </a:solidFill>
                <a:latin typeface="Calibri" panose="020F0502020204030204" pitchFamily="34" charset="0"/>
              </a:rPr>
              <a:t>Used heavily in many LCF/NERSC applications which we partner with</a:t>
            </a:r>
          </a:p>
          <a:p>
            <a:pPr marL="233363" indent="-233363">
              <a:spcBef>
                <a:spcPts val="600"/>
              </a:spcBef>
            </a:pPr>
            <a:r>
              <a:rPr lang="en-US" sz="2600" dirty="0" smtClean="0">
                <a:solidFill>
                  <a:prstClr val="black"/>
                </a:solidFill>
                <a:latin typeface="Calibri" panose="020F0502020204030204" pitchFamily="34" charset="0"/>
              </a:rPr>
              <a:t>Allows our team to rapidly prototype new methods and test them for application data lifecycles</a:t>
            </a:r>
          </a:p>
          <a:p>
            <a:pPr marL="233363" indent="-233363">
              <a:spcBef>
                <a:spcPts val="600"/>
              </a:spcBef>
            </a:pPr>
            <a:r>
              <a:rPr lang="en-US" sz="2600" dirty="0" smtClean="0">
                <a:solidFill>
                  <a:prstClr val="black"/>
                </a:solidFill>
                <a:latin typeface="Calibri" panose="020F0502020204030204" pitchFamily="34" charset="0"/>
              </a:rPr>
              <a:t>Has the ability to describe data utility (XML description)</a:t>
            </a:r>
          </a:p>
          <a:p>
            <a:pPr marL="233363" indent="-233363">
              <a:spcBef>
                <a:spcPts val="600"/>
              </a:spcBef>
            </a:pPr>
            <a:r>
              <a:rPr lang="en-US" sz="2600" dirty="0" smtClean="0">
                <a:solidFill>
                  <a:prstClr val="black"/>
                </a:solidFill>
                <a:latin typeface="Calibri" panose="020F0502020204030204" pitchFamily="34" charset="0"/>
              </a:rPr>
              <a:t>Allows our team to test out hypothesis</a:t>
            </a:r>
          </a:p>
          <a:p>
            <a:pPr lvl="1">
              <a:buFont typeface="+mj-lt"/>
              <a:buAutoNum type="arabicPeriod"/>
            </a:pPr>
            <a:r>
              <a:rPr lang="en-US" sz="2000" dirty="0"/>
              <a:t>Accelerator</a:t>
            </a:r>
            <a:r>
              <a:rPr lang="en-US" sz="2000" dirty="0">
                <a:solidFill>
                  <a:srgbClr val="000099"/>
                </a:solidFill>
              </a:rPr>
              <a:t>: </a:t>
            </a:r>
            <a:r>
              <a:rPr lang="en-US" sz="2000" dirty="0" err="1">
                <a:solidFill>
                  <a:srgbClr val="000099"/>
                </a:solidFill>
              </a:rPr>
              <a:t>PIConGPU</a:t>
            </a:r>
            <a:r>
              <a:rPr lang="en-US" sz="2000" dirty="0">
                <a:solidFill>
                  <a:srgbClr val="000099"/>
                </a:solidFill>
              </a:rPr>
              <a:t>, Warp</a:t>
            </a:r>
          </a:p>
          <a:p>
            <a:pPr lvl="1">
              <a:buFont typeface="+mj-lt"/>
              <a:buAutoNum type="arabicPeriod"/>
            </a:pPr>
            <a:r>
              <a:rPr lang="en-US" sz="2000" dirty="0"/>
              <a:t>Astrophysics: </a:t>
            </a:r>
            <a:r>
              <a:rPr lang="en-US" sz="2000" b="1" dirty="0">
                <a:solidFill>
                  <a:srgbClr val="000099"/>
                </a:solidFill>
              </a:rPr>
              <a:t>Chimera</a:t>
            </a:r>
            <a:r>
              <a:rPr lang="en-US" sz="2000" dirty="0">
                <a:solidFill>
                  <a:srgbClr val="000099"/>
                </a:solidFill>
              </a:rPr>
              <a:t> </a:t>
            </a:r>
          </a:p>
          <a:p>
            <a:pPr lvl="1">
              <a:buFont typeface="+mj-lt"/>
              <a:buAutoNum type="arabicPeriod"/>
            </a:pPr>
            <a:r>
              <a:rPr lang="en-US" sz="2000" dirty="0"/>
              <a:t>Combustion: </a:t>
            </a:r>
            <a:r>
              <a:rPr lang="en-US" sz="2000" b="1" dirty="0">
                <a:solidFill>
                  <a:srgbClr val="000099"/>
                </a:solidFill>
              </a:rPr>
              <a:t>S3D</a:t>
            </a:r>
          </a:p>
          <a:p>
            <a:pPr lvl="1">
              <a:buFont typeface="+mj-lt"/>
              <a:buAutoNum type="arabicPeriod"/>
            </a:pPr>
            <a:r>
              <a:rPr lang="en-US" sz="2000" dirty="0"/>
              <a:t>CFD: </a:t>
            </a:r>
            <a:r>
              <a:rPr lang="en-US" sz="2000" dirty="0">
                <a:solidFill>
                  <a:srgbClr val="000099"/>
                </a:solidFill>
              </a:rPr>
              <a:t>FINE/Turbo</a:t>
            </a:r>
            <a:r>
              <a:rPr lang="en-US" sz="2000" dirty="0"/>
              <a:t>, </a:t>
            </a:r>
            <a:r>
              <a:rPr lang="en-US" sz="2000" dirty="0" err="1">
                <a:solidFill>
                  <a:srgbClr val="000099"/>
                </a:solidFill>
              </a:rPr>
              <a:t>OpenFoam</a:t>
            </a:r>
            <a:endParaRPr lang="en-US" sz="2000" dirty="0">
              <a:solidFill>
                <a:srgbClr val="000099"/>
              </a:solidFill>
            </a:endParaRPr>
          </a:p>
          <a:p>
            <a:pPr lvl="1">
              <a:buFont typeface="+mj-lt"/>
              <a:buAutoNum type="arabicPeriod"/>
            </a:pPr>
            <a:r>
              <a:rPr lang="en-US" sz="2000" dirty="0"/>
              <a:t>Fusion: </a:t>
            </a:r>
            <a:r>
              <a:rPr lang="en-US" sz="2000" b="1" dirty="0">
                <a:solidFill>
                  <a:srgbClr val="000099"/>
                </a:solidFill>
              </a:rPr>
              <a:t>XGC</a:t>
            </a:r>
            <a:r>
              <a:rPr lang="en-US" sz="2000" dirty="0">
                <a:solidFill>
                  <a:srgbClr val="000099"/>
                </a:solidFill>
              </a:rPr>
              <a:t>, </a:t>
            </a:r>
            <a:r>
              <a:rPr lang="en-US" sz="2000" b="1" dirty="0">
                <a:solidFill>
                  <a:srgbClr val="000099"/>
                </a:solidFill>
              </a:rPr>
              <a:t>GTC</a:t>
            </a:r>
            <a:r>
              <a:rPr lang="en-US" sz="2000" dirty="0">
                <a:solidFill>
                  <a:srgbClr val="000099"/>
                </a:solidFill>
              </a:rPr>
              <a:t>, GTC-P, M3D,M3D-C1, M3D-K, Pixie3D</a:t>
            </a:r>
          </a:p>
          <a:p>
            <a:pPr lvl="1">
              <a:buFont typeface="+mj-lt"/>
              <a:buAutoNum type="arabicPeriod"/>
            </a:pPr>
            <a:r>
              <a:rPr lang="en-US" sz="2000" dirty="0"/>
              <a:t>Geoscience: </a:t>
            </a:r>
            <a:r>
              <a:rPr lang="en-US" sz="2000" b="1" dirty="0">
                <a:solidFill>
                  <a:srgbClr val="000099"/>
                </a:solidFill>
              </a:rPr>
              <a:t>SPECFEM3D_GLOBE</a:t>
            </a:r>
            <a:r>
              <a:rPr lang="en-US" sz="2000" dirty="0">
                <a:solidFill>
                  <a:srgbClr val="000099"/>
                </a:solidFill>
              </a:rPr>
              <a:t>, AWP-ODC</a:t>
            </a:r>
            <a:r>
              <a:rPr lang="en-US" sz="2000" dirty="0"/>
              <a:t>, </a:t>
            </a:r>
            <a:r>
              <a:rPr lang="en-US" sz="2000" dirty="0">
                <a:solidFill>
                  <a:srgbClr val="000099"/>
                </a:solidFill>
              </a:rPr>
              <a:t>RTM</a:t>
            </a:r>
          </a:p>
          <a:p>
            <a:pPr lvl="1">
              <a:buFont typeface="+mj-lt"/>
              <a:buAutoNum type="arabicPeriod"/>
            </a:pPr>
            <a:r>
              <a:rPr lang="en-US" sz="2000" dirty="0"/>
              <a:t>Materials Science: </a:t>
            </a:r>
            <a:r>
              <a:rPr lang="en-US" sz="2000" b="1" dirty="0" err="1">
                <a:solidFill>
                  <a:srgbClr val="000099"/>
                </a:solidFill>
              </a:rPr>
              <a:t>QMCPack</a:t>
            </a:r>
            <a:endParaRPr lang="en-US" sz="2000" dirty="0">
              <a:solidFill>
                <a:srgbClr val="000099"/>
              </a:solidFill>
            </a:endParaRPr>
          </a:p>
          <a:p>
            <a:pPr lvl="1">
              <a:buFont typeface="+mj-lt"/>
              <a:buAutoNum type="arabicPeriod"/>
            </a:pPr>
            <a:r>
              <a:rPr lang="en-US" sz="2000" dirty="0"/>
              <a:t>Medical: </a:t>
            </a:r>
            <a:r>
              <a:rPr lang="en-US" sz="2000" b="1" dirty="0">
                <a:solidFill>
                  <a:srgbClr val="000099"/>
                </a:solidFill>
              </a:rPr>
              <a:t>Cancer pathology imaging</a:t>
            </a:r>
          </a:p>
          <a:p>
            <a:pPr lvl="1">
              <a:buFont typeface="+mj-lt"/>
              <a:buAutoNum type="arabicPeriod"/>
            </a:pPr>
            <a:r>
              <a:rPr lang="en-US" sz="2000" dirty="0"/>
              <a:t>Quantum Turbulence: </a:t>
            </a:r>
            <a:r>
              <a:rPr lang="en-US" sz="2000" dirty="0">
                <a:solidFill>
                  <a:srgbClr val="000099"/>
                </a:solidFill>
              </a:rPr>
              <a:t>QLG2Q</a:t>
            </a:r>
          </a:p>
          <a:p>
            <a:pPr lvl="1">
              <a:buFont typeface="+mj-lt"/>
              <a:buAutoNum type="arabicPeriod"/>
            </a:pPr>
            <a:r>
              <a:rPr lang="en-US" sz="2000" dirty="0"/>
              <a:t>Visualization</a:t>
            </a:r>
            <a:r>
              <a:rPr lang="en-US" sz="2000" dirty="0">
                <a:solidFill>
                  <a:srgbClr val="000099"/>
                </a:solidFill>
              </a:rPr>
              <a:t>: </a:t>
            </a:r>
            <a:r>
              <a:rPr lang="en-US" sz="2000" dirty="0" err="1">
                <a:solidFill>
                  <a:srgbClr val="000099"/>
                </a:solidFill>
              </a:rPr>
              <a:t>Paraview</a:t>
            </a:r>
            <a:r>
              <a:rPr lang="en-US" sz="2000" dirty="0">
                <a:solidFill>
                  <a:srgbClr val="000099"/>
                </a:solidFill>
              </a:rPr>
              <a:t>, Visit, VTK, </a:t>
            </a:r>
            <a:r>
              <a:rPr lang="en-US" sz="2000" dirty="0" err="1">
                <a:solidFill>
                  <a:srgbClr val="000099"/>
                </a:solidFill>
              </a:rPr>
              <a:t>OpenCV</a:t>
            </a:r>
            <a:r>
              <a:rPr lang="en-US" sz="2000" dirty="0">
                <a:solidFill>
                  <a:srgbClr val="000099"/>
                </a:solidFill>
              </a:rPr>
              <a:t>, </a:t>
            </a:r>
            <a:r>
              <a:rPr lang="en-US" sz="2000" dirty="0" err="1">
                <a:solidFill>
                  <a:srgbClr val="000099"/>
                </a:solidFill>
              </a:rPr>
              <a:t>VTKm</a:t>
            </a:r>
            <a:endParaRPr lang="en-US" sz="2000" dirty="0">
              <a:solidFill>
                <a:srgbClr val="000099"/>
              </a:solidFill>
            </a:endParaRPr>
          </a:p>
          <a:p>
            <a:pPr marL="233363" indent="-233363">
              <a:spcBef>
                <a:spcPts val="600"/>
              </a:spcBef>
            </a:pPr>
            <a:endParaRPr lang="en-US" sz="2600" dirty="0" smtClean="0">
              <a:solidFill>
                <a:prstClr val="black"/>
              </a:solidFill>
              <a:latin typeface="Calibri" panose="020F0502020204030204" pitchFamily="34" charset="0"/>
            </a:endParaRPr>
          </a:p>
          <a:p>
            <a:pPr marL="0" indent="0">
              <a:spcBef>
                <a:spcPts val="600"/>
              </a:spcBef>
              <a:buNone/>
            </a:pPr>
            <a:endParaRPr lang="en-US" sz="2600" dirty="0">
              <a:solidFill>
                <a:prstClr val="black"/>
              </a:solidFill>
              <a:latin typeface="Calibri" panose="020F0502020204030204" pitchFamily="34" charset="0"/>
            </a:endParaRPr>
          </a:p>
        </p:txBody>
      </p:sp>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3"/>
              </a:rPr>
              <a:t>http://www.nccs.gov/user-support/center-projects/adios/</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22276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err="1" smtClean="0"/>
              <a:t>DataSpaces</a:t>
            </a:r>
            <a:r>
              <a:rPr lang="en-US" sz="3600" dirty="0" smtClean="0"/>
              <a:t> to explore multi-tier memory/storage hierarchies</a:t>
            </a:r>
            <a:endParaRPr lang="en-US" sz="3600" dirty="0"/>
          </a:p>
        </p:txBody>
      </p:sp>
      <p:sp>
        <p:nvSpPr>
          <p:cNvPr id="5" name="Content Placeholder 4"/>
          <p:cNvSpPr>
            <a:spLocks noGrp="1"/>
          </p:cNvSpPr>
          <p:nvPr>
            <p:ph idx="4294967295"/>
          </p:nvPr>
        </p:nvSpPr>
        <p:spPr>
          <a:xfrm>
            <a:off x="478471" y="4943452"/>
            <a:ext cx="11228337" cy="1449394"/>
          </a:xfrm>
        </p:spPr>
        <p:txBody>
          <a:bodyPr numCol="1">
            <a:noAutofit/>
          </a:bodyPr>
          <a:lstStyle/>
          <a:p>
            <a:pPr defTabSz="398463" hangingPunct="0">
              <a:buClr>
                <a:srgbClr val="000000"/>
              </a:buClr>
              <a:buSzPct val="100000"/>
            </a:pPr>
            <a:r>
              <a:rPr lang="en-US" sz="2200" dirty="0" smtClean="0">
                <a:solidFill>
                  <a:srgbClr val="000000"/>
                </a:solidFill>
              </a:rPr>
              <a:t>Allows our team to stage data across memory and storage hierarchies with different data placement strategies</a:t>
            </a:r>
          </a:p>
          <a:p>
            <a:pPr defTabSz="398463" hangingPunct="0">
              <a:buClr>
                <a:srgbClr val="000000"/>
              </a:buClr>
              <a:buSzPct val="100000"/>
            </a:pPr>
            <a:r>
              <a:rPr lang="en-US" sz="2200" dirty="0" smtClean="0">
                <a:solidFill>
                  <a:srgbClr val="000000"/>
                </a:solidFill>
              </a:rPr>
              <a:t>Building on our “learning” techniques to optimize data placement for different optimization strategies</a:t>
            </a:r>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1579843"/>
            <a:ext cx="5268128" cy="3108310"/>
          </a:xfrm>
          <a:prstGeom prst="rect">
            <a:avLst/>
          </a:prstGeom>
        </p:spPr>
      </p:pic>
      <p:grpSp>
        <p:nvGrpSpPr>
          <p:cNvPr id="2" name="Group 1"/>
          <p:cNvGrpSpPr/>
          <p:nvPr/>
        </p:nvGrpSpPr>
        <p:grpSpPr>
          <a:xfrm>
            <a:off x="5796058" y="1108434"/>
            <a:ext cx="6037188" cy="357971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t>Data </a:t>
            </a:r>
            <a:r>
              <a:rPr lang="en-US" dirty="0" smtClean="0"/>
              <a:t>Refactoring</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14400" y="793440"/>
              <a:ext cx="5204880" cy="5648760"/>
            </p14:xfrm>
          </p:contentPart>
        </mc:Choice>
        <mc:Fallback xmlns="">
          <p:pic>
            <p:nvPicPr>
              <p:cNvPr id="5" name="Ink 4"/>
              <p:cNvPicPr/>
              <p:nvPr/>
            </p:nvPicPr>
            <p:blipFill>
              <a:blip r:embed="rId4"/>
              <a:stretch>
                <a:fillRect/>
              </a:stretch>
            </p:blipFill>
            <p:spPr>
              <a:xfrm>
                <a:off x="6305760" y="782640"/>
                <a:ext cx="5227200" cy="5668920"/>
              </a:xfrm>
              <a:prstGeom prst="rect">
                <a:avLst/>
              </a:prstGeom>
            </p:spPr>
          </p:pic>
        </mc:Fallback>
      </mc:AlternateContent>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39462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3000" dirty="0" smtClean="0"/>
              <a:t>Basic Idea is that we need a model to generate a close approximation of the data</a:t>
            </a:r>
          </a:p>
          <a:p>
            <a:pPr marL="0" indent="0">
              <a:buNone/>
            </a:pPr>
            <a:r>
              <a:rPr lang="en-US" sz="3000" b="1" dirty="0" smtClean="0">
                <a:solidFill>
                  <a:srgbClr val="0070C0"/>
                </a:solidFill>
              </a:rPr>
              <a:t>Basic </a:t>
            </a:r>
            <a:r>
              <a:rPr lang="en-US" sz="3000" b="1" dirty="0">
                <a:solidFill>
                  <a:srgbClr val="0070C0"/>
                </a:solidFill>
              </a:rPr>
              <a:t>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7019"/>
          </a:xfrm>
        </p:spPr>
        <p:txBody>
          <a:bodyPr>
            <a:normAutofit/>
          </a:bodyPr>
          <a:lstStyle/>
          <a:p>
            <a:r>
              <a:rPr lang="en-US" sz="2800" dirty="0" smtClean="0"/>
              <a:t>NOTES</a:t>
            </a:r>
            <a:endParaRPr lang="en-US" sz="2800" dirty="0"/>
          </a:p>
        </p:txBody>
      </p:sp>
      <p:sp>
        <p:nvSpPr>
          <p:cNvPr id="3" name="Content Placeholder 2"/>
          <p:cNvSpPr>
            <a:spLocks noGrp="1"/>
          </p:cNvSpPr>
          <p:nvPr>
            <p:ph idx="4294967295"/>
          </p:nvPr>
        </p:nvSpPr>
        <p:spPr>
          <a:xfrm>
            <a:off x="838200" y="779930"/>
            <a:ext cx="10515600" cy="5397034"/>
          </a:xfrm>
        </p:spPr>
        <p:txBody>
          <a:bodyPr numCol="2">
            <a:normAutofit fontScale="62500" lnSpcReduction="20000"/>
          </a:bodyPr>
          <a:lstStyle/>
          <a:p>
            <a:r>
              <a:rPr lang="en-US" dirty="0"/>
              <a:t>Notes from Sirius dry run</a:t>
            </a:r>
          </a:p>
          <a:p>
            <a:r>
              <a:rPr lang="en-US" dirty="0" smtClean="0"/>
              <a:t>2/9/2015</a:t>
            </a:r>
            <a:endParaRPr lang="en-US" dirty="0"/>
          </a:p>
          <a:p>
            <a:r>
              <a:rPr lang="en-US" dirty="0"/>
              <a:t>What is it you are going to do? Must tell them up front in simple </a:t>
            </a:r>
            <a:r>
              <a:rPr lang="en-US" dirty="0" smtClean="0"/>
              <a:t>terms</a:t>
            </a:r>
            <a:endParaRPr lang="en-US" dirty="0"/>
          </a:p>
          <a:p>
            <a:r>
              <a:rPr lang="en-US" dirty="0"/>
              <a:t>ADIOS </a:t>
            </a:r>
            <a:r>
              <a:rPr lang="en-US" dirty="0">
                <a:sym typeface="Wingdings" panose="05000000000000000000" pitchFamily="2" charset="2"/>
              </a:rPr>
              <a:t></a:t>
            </a:r>
            <a:r>
              <a:rPr lang="en-US" dirty="0"/>
              <a:t> Important for the DOE </a:t>
            </a:r>
            <a:r>
              <a:rPr lang="en-US" dirty="0" smtClean="0"/>
              <a:t>mission</a:t>
            </a:r>
            <a:endParaRPr lang="en-US" dirty="0"/>
          </a:p>
          <a:p>
            <a:r>
              <a:rPr lang="en-US" dirty="0"/>
              <a:t>Object storage </a:t>
            </a:r>
            <a:r>
              <a:rPr lang="en-US" dirty="0">
                <a:sym typeface="Wingdings" panose="05000000000000000000" pitchFamily="2" charset="2"/>
              </a:rPr>
              <a:t></a:t>
            </a:r>
            <a:r>
              <a:rPr lang="en-US" dirty="0"/>
              <a:t> order of systems</a:t>
            </a:r>
            <a:r>
              <a:rPr lang="en-US" dirty="0" smtClean="0"/>
              <a:t>?</a:t>
            </a:r>
            <a:endParaRPr lang="en-US" dirty="0"/>
          </a:p>
          <a:p>
            <a:r>
              <a:rPr lang="en-US" dirty="0"/>
              <a:t>Talk about curls and gradients to justify the need to save data</a:t>
            </a:r>
          </a:p>
          <a:p>
            <a:r>
              <a:rPr lang="en-US" dirty="0"/>
              <a:t>Emphasize that not all potentially useful products can be produced in situ</a:t>
            </a:r>
          </a:p>
          <a:p>
            <a:r>
              <a:rPr lang="en-US" dirty="0"/>
              <a:t>&lt;much discussion about this</a:t>
            </a:r>
            <a:r>
              <a:rPr lang="en-US" dirty="0" smtClean="0"/>
              <a:t>&gt;</a:t>
            </a:r>
            <a:endParaRPr lang="en-US" dirty="0"/>
          </a:p>
          <a:p>
            <a:r>
              <a:rPr lang="en-US" dirty="0"/>
              <a:t>other types of auditors </a:t>
            </a:r>
            <a:r>
              <a:rPr lang="en-US" dirty="0">
                <a:sym typeface="Wingdings" panose="05000000000000000000" pitchFamily="2" charset="2"/>
              </a:rPr>
              <a:t></a:t>
            </a:r>
            <a:r>
              <a:rPr lang="en-US" dirty="0"/>
              <a:t> compression is really just building a model to reduce the data that must be stored, this work uses understanding of the science to motivate choice of this model</a:t>
            </a:r>
            <a:r>
              <a:rPr lang="en-US" dirty="0" smtClean="0"/>
              <a:t>.</a:t>
            </a:r>
            <a:endParaRPr lang="en-US" dirty="0"/>
          </a:p>
          <a:p>
            <a:r>
              <a:rPr lang="en-US" dirty="0" err="1" smtClean="0"/>
              <a:t>Challenges</a:t>
            </a:r>
            <a:r>
              <a:rPr lang="en-US" dirty="0" err="1" smtClean="0">
                <a:sym typeface="Wingdings" panose="05000000000000000000" pitchFamily="2" charset="2"/>
              </a:rPr>
              <a:t></a:t>
            </a:r>
            <a:r>
              <a:rPr lang="en-US" dirty="0" err="1" smtClean="0"/>
              <a:t>trade</a:t>
            </a:r>
            <a:r>
              <a:rPr lang="en-US" dirty="0" smtClean="0"/>
              <a:t> offs phrasing</a:t>
            </a:r>
            <a:endParaRPr lang="en-US" dirty="0"/>
          </a:p>
          <a:p>
            <a:r>
              <a:rPr lang="en-US" dirty="0"/>
              <a:t> </a:t>
            </a:r>
            <a:r>
              <a:rPr lang="en-US" dirty="0" smtClean="0"/>
              <a:t>Where </a:t>
            </a:r>
            <a:r>
              <a:rPr lang="en-US" dirty="0"/>
              <a:t>do we spend </a:t>
            </a:r>
            <a:r>
              <a:rPr lang="en-US" dirty="0" err="1"/>
              <a:t>time</a:t>
            </a:r>
            <a:r>
              <a:rPr lang="en-US" dirty="0" err="1">
                <a:sym typeface="Wingdings" panose="05000000000000000000" pitchFamily="2" charset="2"/>
              </a:rPr>
              <a:t></a:t>
            </a:r>
            <a:r>
              <a:rPr lang="en-US" dirty="0" err="1"/>
              <a:t>Spent</a:t>
            </a:r>
            <a:r>
              <a:rPr lang="en-US" dirty="0"/>
              <a:t> most of the time on figures (do you need the bullets? End to end performance is what matters. Complexity makes this an increasingly difficult problem. We need to help the users deal with this </a:t>
            </a:r>
            <a:r>
              <a:rPr lang="en-US" dirty="0" smtClean="0"/>
              <a:t>complexity</a:t>
            </a:r>
            <a:endParaRPr lang="en-US" dirty="0"/>
          </a:p>
          <a:p>
            <a:r>
              <a:rPr lang="en-US" dirty="0"/>
              <a:t>SIRIUS story </a:t>
            </a:r>
            <a:r>
              <a:rPr lang="en-US" dirty="0">
                <a:sym typeface="Wingdings" panose="05000000000000000000" pitchFamily="2" charset="2"/>
              </a:rPr>
              <a:t></a:t>
            </a:r>
            <a:r>
              <a:rPr lang="en-US" dirty="0"/>
              <a:t> Need to tell what we are doing in the </a:t>
            </a:r>
            <a:r>
              <a:rPr lang="en-US" dirty="0" smtClean="0"/>
              <a:t>project</a:t>
            </a:r>
            <a:endParaRPr lang="en-US" dirty="0"/>
          </a:p>
          <a:p>
            <a:r>
              <a:rPr lang="en-US" dirty="0"/>
              <a:t>Abstractions </a:t>
            </a:r>
            <a:r>
              <a:rPr lang="en-US" dirty="0">
                <a:sym typeface="Wingdings" panose="05000000000000000000" pitchFamily="2" charset="2"/>
              </a:rPr>
              <a:t></a:t>
            </a:r>
            <a:r>
              <a:rPr lang="en-US" dirty="0"/>
              <a:t> more time on upper right diagram. No units on right side axis. Kill the pie chart or move to a different </a:t>
            </a:r>
            <a:r>
              <a:rPr lang="en-US" dirty="0" smtClean="0"/>
              <a:t>slide</a:t>
            </a:r>
            <a:endParaRPr lang="en-US" dirty="0"/>
          </a:p>
          <a:p>
            <a:r>
              <a:rPr lang="en-US" dirty="0"/>
              <a:t>[We have a few large high value petabyte scale files that can’t be removed from atlas</a:t>
            </a:r>
            <a:r>
              <a:rPr lang="en-US" dirty="0" smtClean="0"/>
              <a:t>]</a:t>
            </a:r>
            <a:endParaRPr lang="en-US" dirty="0"/>
          </a:p>
          <a:p>
            <a:r>
              <a:rPr lang="en-US" dirty="0"/>
              <a:t>[Working to have a validated database of publications that have emerged from the center. Most cited publications are those in which the user has built a portal to access the data]</a:t>
            </a:r>
          </a:p>
          <a:p>
            <a:r>
              <a:rPr lang="en-US" dirty="0"/>
              <a:t>Important to enable secondary uses of data!</a:t>
            </a:r>
          </a:p>
          <a:p>
            <a:r>
              <a:rPr lang="en-US" dirty="0"/>
              <a:t>Jack resistant to promising a slide on this, but will </a:t>
            </a:r>
            <a:r>
              <a:rPr lang="en-US" dirty="0" smtClean="0"/>
              <a:t>try</a:t>
            </a:r>
            <a:endParaRPr lang="en-US" dirty="0"/>
          </a:p>
          <a:p>
            <a:r>
              <a:rPr lang="en-US" dirty="0"/>
              <a:t>Data spaces </a:t>
            </a:r>
            <a:r>
              <a:rPr lang="en-US" dirty="0">
                <a:sym typeface="Wingdings" panose="05000000000000000000" pitchFamily="2" charset="2"/>
              </a:rPr>
              <a:t></a:t>
            </a:r>
            <a:r>
              <a:rPr lang="en-US" dirty="0"/>
              <a:t> main message in title. Simplify </a:t>
            </a:r>
            <a:r>
              <a:rPr lang="en-US" dirty="0" smtClean="0"/>
              <a:t>words</a:t>
            </a:r>
            <a:endParaRPr lang="en-US" dirty="0"/>
          </a:p>
          <a:p>
            <a:r>
              <a:rPr lang="en-US" dirty="0"/>
              <a:t>Data refactoring </a:t>
            </a:r>
            <a:r>
              <a:rPr lang="en-US" dirty="0">
                <a:sym typeface="Wingdings" panose="05000000000000000000" pitchFamily="2" charset="2"/>
              </a:rPr>
              <a:t></a:t>
            </a:r>
            <a:r>
              <a:rPr lang="en-US" dirty="0"/>
              <a:t> need to emphasize that it is not only PIC codes, use another example</a:t>
            </a:r>
            <a:r>
              <a:rPr lang="en-US" dirty="0" smtClean="0"/>
              <a:t>?</a:t>
            </a:r>
            <a:endParaRPr lang="en-US" dirty="0"/>
          </a:p>
          <a:p>
            <a:r>
              <a:rPr lang="en-US" dirty="0"/>
              <a:t>API’s </a:t>
            </a:r>
            <a:r>
              <a:rPr lang="en-US" dirty="0">
                <a:sym typeface="Wingdings" panose="05000000000000000000" pitchFamily="2" charset="2"/>
              </a:rPr>
              <a:t></a:t>
            </a:r>
            <a:r>
              <a:rPr lang="en-US" dirty="0"/>
              <a:t> Lost in the details, what is the </a:t>
            </a:r>
            <a:r>
              <a:rPr lang="en-US" dirty="0" smtClean="0"/>
              <a:t>message</a:t>
            </a:r>
            <a:endParaRPr lang="en-US" dirty="0"/>
          </a:p>
        </p:txBody>
      </p:sp>
    </p:spTree>
    <p:extLst>
      <p:ext uri="{BB962C8B-B14F-4D97-AF65-F5344CB8AC3E}">
        <p14:creationId xmlns:p14="http://schemas.microsoft.com/office/powerpoint/2010/main" val="406108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a:bodyPr>
          <a:lstStyle/>
          <a:p>
            <a:r>
              <a:rPr lang="en-US" dirty="0" smtClean="0"/>
              <a:t>Want to </a:t>
            </a:r>
            <a:r>
              <a:rPr lang="en-US" dirty="0" smtClean="0">
                <a:solidFill>
                  <a:srgbClr val="00B0F0"/>
                </a:solidFill>
              </a:rPr>
              <a:t>write data every </a:t>
            </a:r>
            <a:r>
              <a:rPr lang="en-US" dirty="0" err="1" smtClean="0">
                <a:solidFill>
                  <a:srgbClr val="00B0F0"/>
                </a:solidFill>
              </a:rPr>
              <a:t>m</a:t>
            </a:r>
            <a:r>
              <a:rPr lang="en-US" baseline="30000" dirty="0" err="1" smtClean="0">
                <a:solidFill>
                  <a:srgbClr val="00B0F0"/>
                </a:solidFill>
              </a:rPr>
              <a:t>th</a:t>
            </a:r>
            <a:r>
              <a:rPr lang="en-US" dirty="0" smtClean="0">
                <a:solidFill>
                  <a:srgbClr val="00B0F0"/>
                </a:solidFill>
              </a:rPr>
              <a:t> timestep</a:t>
            </a:r>
          </a:p>
          <a:p>
            <a:pPr lvl="1"/>
            <a:r>
              <a:rPr lang="en-US" dirty="0" smtClean="0"/>
              <a:t>Because of the Storage and I/O requirements</a:t>
            </a:r>
            <a:br>
              <a:rPr lang="en-US" dirty="0" smtClean="0"/>
            </a:br>
            <a:r>
              <a:rPr lang="en-US" dirty="0" smtClean="0"/>
              <a:t>users are forced to writing less</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32710" y="905256"/>
            <a:ext cx="4244823" cy="2869961"/>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747882" y="2462152"/>
            <a:ext cx="3888372" cy="338554"/>
          </a:xfrm>
          <a:prstGeom prst="rect">
            <a:avLst/>
          </a:prstGeom>
          <a:noFill/>
        </p:spPr>
        <p:txBody>
          <a:bodyPr wrap="none" rtlCol="0">
            <a:spAutoFit/>
          </a:bodyPr>
          <a:lstStyle/>
          <a:p>
            <a:r>
              <a:rPr lang="en-US" sz="1600" dirty="0"/>
              <a:t>u</a:t>
            </a:r>
            <a:r>
              <a:rPr lang="en-US" sz="1600" dirty="0" smtClean="0"/>
              <a:t>-</a:t>
            </a:r>
            <a:r>
              <a:rPr lang="el-GR" sz="1600" dirty="0" smtClean="0">
                <a:latin typeface="Cambria Math" panose="02040503050406030204" pitchFamily="18" charset="0"/>
                <a:ea typeface="Cambria Math" panose="02040503050406030204" pitchFamily="18" charset="0"/>
              </a:rPr>
              <a:t>ϕ</a:t>
            </a:r>
            <a:r>
              <a:rPr lang="en-US" sz="1600" baseline="-25000" dirty="0"/>
              <a:t>M</a:t>
            </a:r>
            <a:r>
              <a:rPr lang="en-US" sz="1600" dirty="0" smtClean="0"/>
              <a:t>(u) = O(M</a:t>
            </a:r>
            <a:r>
              <a:rPr lang="en-US" sz="1600" baseline="30000" dirty="0"/>
              <a:t>2</a:t>
            </a:r>
            <a:r>
              <a:rPr lang="en-US" sz="1600" dirty="0" smtClean="0"/>
              <a:t> </a:t>
            </a:r>
            <a:r>
              <a:rPr lang="el-GR" sz="1600" dirty="0" smtClean="0">
                <a:latin typeface="Cambria Math" panose="02040503050406030204" pitchFamily="18" charset="0"/>
                <a:ea typeface="Cambria Math" panose="02040503050406030204" pitchFamily="18" charset="0"/>
              </a:rPr>
              <a:t>Δ</a:t>
            </a:r>
            <a:r>
              <a:rPr lang="en-US" sz="1600" dirty="0" smtClean="0"/>
              <a:t>t</a:t>
            </a:r>
            <a:r>
              <a:rPr lang="en-US" sz="1600" baseline="30000" dirty="0" smtClean="0"/>
              <a:t>2</a:t>
            </a:r>
            <a:r>
              <a:rPr lang="en-US" sz="1600" dirty="0" smtClean="0"/>
              <a:t>) : 2</a:t>
            </a:r>
            <a:r>
              <a:rPr lang="en-US" sz="1600" baseline="30000" dirty="0" smtClean="0"/>
              <a:t>nd</a:t>
            </a:r>
            <a:r>
              <a:rPr lang="en-US" sz="1600" dirty="0" smtClean="0"/>
              <a:t> order interpolation</a:t>
            </a:r>
            <a:endParaRPr lang="en-US" sz="1600" dirty="0"/>
          </a:p>
        </p:txBody>
      </p:sp>
      <p:sp>
        <p:nvSpPr>
          <p:cNvPr id="5" name="TextBox 4"/>
          <p:cNvSpPr txBox="1"/>
          <p:nvPr/>
        </p:nvSpPr>
        <p:spPr>
          <a:xfrm>
            <a:off x="8356358" y="533211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34800642"/>
              </p:ext>
            </p:extLst>
          </p:nvPr>
        </p:nvGraphicFramePr>
        <p:xfrm>
          <a:off x="564883" y="4054721"/>
          <a:ext cx="5922392" cy="199644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val="20000"/>
                    </a:ext>
                  </a:extLst>
                </a:gridCol>
                <a:gridCol w="668366">
                  <a:extLst>
                    <a:ext uri="{9D8B030D-6E8A-4147-A177-3AD203B41FA5}">
                      <a16:colId xmlns:a16="http://schemas.microsoft.com/office/drawing/2014/main" val="20001"/>
                    </a:ext>
                  </a:extLst>
                </a:gridCol>
                <a:gridCol w="1207008">
                  <a:extLst>
                    <a:ext uri="{9D8B030D-6E8A-4147-A177-3AD203B41FA5}">
                      <a16:colId xmlns:a16="http://schemas.microsoft.com/office/drawing/2014/main" val="20002"/>
                    </a:ext>
                  </a:extLst>
                </a:gridCol>
                <a:gridCol w="734332">
                  <a:extLst>
                    <a:ext uri="{9D8B030D-6E8A-4147-A177-3AD203B41FA5}">
                      <a16:colId xmlns:a16="http://schemas.microsoft.com/office/drawing/2014/main" val="20003"/>
                    </a:ext>
                  </a:extLst>
                </a:gridCol>
                <a:gridCol w="1207363">
                  <a:extLst>
                    <a:ext uri="{9D8B030D-6E8A-4147-A177-3AD203B41FA5}">
                      <a16:colId xmlns:a16="http://schemas.microsoft.com/office/drawing/2014/main" val="20004"/>
                    </a:ext>
                  </a:extLst>
                </a:gridCol>
                <a:gridCol w="1429305">
                  <a:extLst>
                    <a:ext uri="{9D8B030D-6E8A-4147-A177-3AD203B41FA5}">
                      <a16:colId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t>Data </a:t>
            </a:r>
            <a:r>
              <a:rPr lang="en-US" dirty="0" smtClean="0"/>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83175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building new APIs into ADIOS</a:t>
            </a:r>
            <a:endParaRPr lang="en-US" dirty="0"/>
          </a:p>
        </p:txBody>
      </p:sp>
      <p:sp>
        <p:nvSpPr>
          <p:cNvPr id="3" name="Content Placeholder 2"/>
          <p:cNvSpPr>
            <a:spLocks noGrp="1"/>
          </p:cNvSpPr>
          <p:nvPr>
            <p:ph idx="4294967295"/>
          </p:nvPr>
        </p:nvSpPr>
        <p:spPr>
          <a:xfrm>
            <a:off x="838200" y="2591608"/>
            <a:ext cx="10515600" cy="3840292"/>
          </a:xfrm>
        </p:spPr>
        <p:txBody>
          <a:bodyPr numCol="2">
            <a:norm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sirius_init</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sirius_finalize</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sirius_open</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sirus_close</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sirius_set_refactor</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sirius_get_refactor</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sirius_sched_write</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sirius_sched_read</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startAt="9"/>
            </a:pPr>
            <a:r>
              <a:rPr lang="en-US" sz="2000" b="1" dirty="0" err="1" smtClean="0">
                <a:solidFill>
                  <a:srgbClr val="FF0000"/>
                </a:solidFill>
                <a:latin typeface="Courier New" panose="02070309020205020404" pitchFamily="49" charset="0"/>
                <a:cs typeface="Courier New" panose="02070309020205020404" pitchFamily="49" charset="0"/>
              </a:rPr>
              <a:t>sirius_set_deadline</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000" b="1" dirty="0" err="1">
                <a:solidFill>
                  <a:srgbClr val="FF0000"/>
                </a:solidFill>
                <a:cs typeface="Courier New" panose="02070309020205020404" pitchFamily="49" charset="0"/>
              </a:rPr>
              <a:t>sirius_est_write</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-time_est</a:t>
            </a:r>
            <a:r>
              <a:rPr lang="en-US" sz="20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000" b="1" dirty="0" err="1" smtClean="0">
                <a:solidFill>
                  <a:srgbClr val="FF0000"/>
                </a:solidFill>
                <a:cs typeface="Courier New" panose="02070309020205020404" pitchFamily="49" charset="0"/>
              </a:rPr>
              <a:t>sirius_est_read</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time_est, </a:t>
            </a:r>
            <a:r>
              <a:rPr lang="en-US" sz="2000" dirty="0" smtClean="0">
                <a:latin typeface="Courier New" panose="02070309020205020404" pitchFamily="49" charset="0"/>
                <a:cs typeface="Courier New" panose="02070309020205020404" pitchFamily="49" charset="0"/>
              </a:rPr>
              <a:t>confidence</a:t>
            </a:r>
            <a:endParaRPr lang="en-US" sz="2000"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sirius_perform_write</a:t>
            </a:r>
            <a:endParaRPr lang="en-US" sz="2000" b="1"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sirius_perform_read</a:t>
            </a:r>
            <a:r>
              <a:rPr lang="en-US" sz="2000" b="1" dirty="0">
                <a:cs typeface="Courier New" panose="02070309020205020404" pitchFamily="49" charset="0"/>
              </a:rPr>
              <a:t>  </a:t>
            </a:r>
            <a:r>
              <a:rPr lang="en-US" sz="2000" b="1" dirty="0" smtClean="0">
                <a:cs typeface="Courier New" panose="02070309020205020404" pitchFamily="49" charset="0"/>
              </a:rPr>
              <a:t>                            </a:t>
            </a:r>
            <a:br>
              <a:rPr lang="en-US" sz="2000" b="1" dirty="0" smtClean="0">
                <a:cs typeface="Courier New" panose="02070309020205020404" pitchFamily="49" charset="0"/>
              </a:rPr>
            </a:br>
            <a:r>
              <a:rPr lang="en-US" sz="2000" b="1" dirty="0" smtClean="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a:t>
            </a:r>
            <a:r>
              <a:rPr lang="en-US" sz="2000" dirty="0" smtClean="0">
                <a:latin typeface="Courier New" panose="02070309020205020404" pitchFamily="49" charset="0"/>
                <a:cs typeface="Courier New" panose="02070309020205020404" pitchFamily="49" charset="0"/>
              </a:rPr>
              <a:t>fuzziness</a:t>
            </a:r>
            <a:endParaRPr lang="en-US" sz="2000" dirty="0">
              <a:latin typeface="Courier New" panose="02070309020205020404" pitchFamily="49" charset="0"/>
              <a:cs typeface="Courier New" panose="02070309020205020404" pitchFamily="49" charset="0"/>
            </a:endParaRPr>
          </a:p>
        </p:txBody>
      </p:sp>
      <p:sp>
        <p:nvSpPr>
          <p:cNvPr id="4" name="Rectangle 3"/>
          <p:cNvSpPr/>
          <p:nvPr/>
        </p:nvSpPr>
        <p:spPr>
          <a:xfrm>
            <a:off x="583123" y="905256"/>
            <a:ext cx="11025753" cy="1508105"/>
          </a:xfrm>
          <a:prstGeom prst="rect">
            <a:avLst/>
          </a:prstGeom>
        </p:spPr>
        <p:txBody>
          <a:bodyPr wrap="square">
            <a:spAutoFit/>
          </a:bodyPr>
          <a:lstStyle/>
          <a:p>
            <a:pPr marL="342900" indent="-342900">
              <a:buFont typeface="Arial" panose="020B0604020202020204" pitchFamily="34" charset="0"/>
              <a:buChar char="•"/>
            </a:pPr>
            <a:r>
              <a:rPr lang="en-US" sz="2300" dirty="0" smtClean="0">
                <a:cs typeface="Courier New" panose="02070309020205020404" pitchFamily="49" charset="0"/>
              </a:rPr>
              <a:t>Experiment with new APIs to see if users can program with these and test our hypothesis to see if we can expedite knowledge discovery</a:t>
            </a:r>
          </a:p>
          <a:p>
            <a:pPr marL="342900" indent="-342900">
              <a:buFont typeface="Arial" panose="020B0604020202020204" pitchFamily="34" charset="0"/>
              <a:buChar char="•"/>
            </a:pPr>
            <a:r>
              <a:rPr lang="en-US" sz="2300" dirty="0" smtClean="0">
                <a:cs typeface="Courier New" panose="02070309020205020404" pitchFamily="49" charset="0"/>
              </a:rPr>
              <a:t>How </a:t>
            </a:r>
            <a:r>
              <a:rPr lang="en-US" sz="2300" dirty="0">
                <a:cs typeface="Courier New" panose="02070309020205020404" pitchFamily="49" charset="0"/>
              </a:rPr>
              <a:t>does the system reassemble the pieces after the data has been refactored?</a:t>
            </a:r>
          </a:p>
          <a:p>
            <a:pPr marL="342900" indent="-342900">
              <a:buFont typeface="Arial" panose="020B0604020202020204" pitchFamily="34" charset="0"/>
              <a:buChar char="•"/>
            </a:pPr>
            <a:r>
              <a:rPr lang="en-US" sz="2300" dirty="0">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340280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t>Fuzzy P</a:t>
            </a:r>
            <a:r>
              <a:rPr lang="en-US" dirty="0" smtClean="0"/>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6172200" y="0"/>
            <a:ext cx="5486400" cy="4572000"/>
          </a:xfrm>
          <a:prstGeom prst="rect">
            <a:avLst/>
          </a:prstGeom>
        </p:spPr>
      </p:pic>
    </p:spTree>
    <p:extLst>
      <p:ext uri="{BB962C8B-B14F-4D97-AF65-F5344CB8AC3E}">
        <p14:creationId xmlns:p14="http://schemas.microsoft.com/office/powerpoint/2010/main" val="302395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day end-to-end </a:t>
            </a:r>
            <a:r>
              <a:rPr lang="en-US" dirty="0" smtClean="0"/>
              <a:t>path is complex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44" y="1111540"/>
            <a:ext cx="11111111" cy="4634920"/>
          </a:xfrm>
          <a:prstGeom prst="rect">
            <a:avLst/>
          </a:prstGeom>
        </p:spPr>
      </p:pic>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30955" y="0"/>
            <a:ext cx="5069634" cy="4759080"/>
          </a:xfrm>
          <a:prstGeom prst="rect">
            <a:avLst/>
          </a:prstGeom>
        </p:spPr>
      </p:pic>
    </p:spTree>
    <p:extLst>
      <p:ext uri="{BB962C8B-B14F-4D97-AF65-F5344CB8AC3E}">
        <p14:creationId xmlns:p14="http://schemas.microsoft.com/office/powerpoint/2010/main" val="318503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26800" y="3514680"/>
              <a:ext cx="6025320" cy="653040"/>
            </p14:xfrm>
          </p:contentPart>
        </mc:Choice>
        <mc:Fallback xmlns="">
          <p:pic>
            <p:nvPicPr>
              <p:cNvPr id="4" name="Ink 3"/>
              <p:cNvPicPr/>
              <p:nvPr/>
            </p:nvPicPr>
            <p:blipFill>
              <a:blip r:embed="rId3"/>
              <a:stretch>
                <a:fillRect/>
              </a:stretch>
            </p:blipFill>
            <p:spPr>
              <a:xfrm>
                <a:off x="4721040" y="3507120"/>
                <a:ext cx="6037560" cy="666000"/>
              </a:xfrm>
              <a:prstGeom prst="rect">
                <a:avLst/>
              </a:prstGeom>
            </p:spPr>
          </p:pic>
        </mc:Fallback>
      </mc:AlternateContent>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401205"/>
          </a:xfrm>
          <a:prstGeom prst="rect">
            <a:avLst/>
          </a:prstGeom>
        </p:spPr>
        <p:txBody>
          <a:bodyPr wrap="square">
            <a:spAutoFit/>
          </a:bodyPr>
          <a:lstStyle/>
          <a:p>
            <a:pPr marL="457200" lvl="0" indent="-457200">
              <a:buFont typeface="Arial"/>
              <a:buChar char="•"/>
            </a:pPr>
            <a:r>
              <a:rPr lang="en-US" sz="2800" dirty="0" smtClean="0"/>
              <a:t>To ensure that SIRIUS will be ready for exascale software stack, we will identify and resolve major research challenges in the next 3 years, and leverage ECP as well as other future projects (e.g., </a:t>
            </a:r>
            <a:r>
              <a:rPr lang="en-US" sz="2800" dirty="0" err="1" smtClean="0"/>
              <a:t>SciDAC</a:t>
            </a:r>
            <a:r>
              <a:rPr lang="en-US" sz="2800" dirty="0" smtClean="0"/>
              <a:t>, LCF), and work closely with applications to harden the software. </a:t>
            </a:r>
          </a:p>
          <a:p>
            <a:pPr marL="457200" lvl="0" indent="-457200">
              <a:buFont typeface="Arial"/>
              <a:buChar char="•"/>
            </a:pPr>
            <a:r>
              <a:rPr lang="en-US" sz="2800" dirty="0" smtClean="0"/>
              <a:t>SIRIUS will build upon key capabilities that were/have been funded by ASCR. </a:t>
            </a:r>
          </a:p>
          <a:p>
            <a:pPr marL="914400" lvl="1" indent="-457200">
              <a:buFont typeface="Arial"/>
              <a:buChar char="•"/>
            </a:pPr>
            <a:r>
              <a:rPr lang="en-US" sz="2800" dirty="0"/>
              <a:t>I</a:t>
            </a:r>
            <a:r>
              <a:rPr lang="en-US" sz="2800" dirty="0" smtClean="0"/>
              <a:t>nclude ADIOS, </a:t>
            </a:r>
            <a:r>
              <a:rPr lang="en-US" sz="2800" dirty="0" err="1" smtClean="0"/>
              <a:t>DataSpaces</a:t>
            </a:r>
            <a:r>
              <a:rPr lang="en-US" sz="2800" dirty="0" smtClean="0"/>
              <a:t>, Sirocco and DAOS</a:t>
            </a:r>
          </a:p>
          <a:p>
            <a:pPr marL="457200" indent="-457200">
              <a:buFont typeface="Arial"/>
              <a:buChar char="•"/>
            </a:pPr>
            <a:r>
              <a:rPr lang="en-US" sz="2800" dirty="0" smtClean="0"/>
              <a:t>SIRIUS will further build upon these successes and further integration and advance data storage and analysis capabilities.</a:t>
            </a:r>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72840" y="5722560"/>
              <a:ext cx="24480" cy="11880"/>
            </p14:xfrm>
          </p:contentPart>
        </mc:Choice>
        <mc:Fallback xmlns="">
          <p:pic>
            <p:nvPicPr>
              <p:cNvPr id="4" name="Ink 3"/>
              <p:cNvPicPr/>
              <p:nvPr/>
            </p:nvPicPr>
            <p:blipFill>
              <a:blip r:embed="rId3"/>
              <a:stretch>
                <a:fillRect/>
              </a:stretch>
            </p:blipFill>
            <p:spPr>
              <a:xfrm>
                <a:off x="7863480" y="5713200"/>
                <a:ext cx="43200" cy="30600"/>
              </a:xfrm>
              <a:prstGeom prst="rect">
                <a:avLst/>
              </a:prstGeom>
            </p:spPr>
          </p:pic>
        </mc:Fallback>
      </mc:AlternateContent>
    </p:spTree>
    <p:extLst>
      <p:ext uri="{BB962C8B-B14F-4D97-AF65-F5344CB8AC3E}">
        <p14:creationId xmlns:p14="http://schemas.microsoft.com/office/powerpoint/2010/main" val="423798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82677" y="1049410"/>
            <a:ext cx="4999723" cy="3217789"/>
          </a:xfrm>
          <a:prstGeom prst="rect">
            <a:avLst/>
          </a:prstGeom>
        </p:spPr>
      </p:pic>
      <p:sp>
        <p:nvSpPr>
          <p:cNvPr id="2" name="Title 1"/>
          <p:cNvSpPr>
            <a:spLocks noGrp="1"/>
          </p:cNvSpPr>
          <p:nvPr>
            <p:ph type="title"/>
          </p:nvPr>
        </p:nvSpPr>
        <p:spPr/>
        <p:txBody>
          <a:bodyPr>
            <a:normAutofit/>
          </a:bodyPr>
          <a:lstStyle/>
          <a:p>
            <a:r>
              <a:rPr lang="en-US" dirty="0" smtClean="0"/>
              <a:t>Where Do We Spend Our Time in Science?</a:t>
            </a:r>
            <a:endParaRPr lang="en-US" dirty="0"/>
          </a:p>
        </p:txBody>
      </p:sp>
      <p:sp>
        <p:nvSpPr>
          <p:cNvPr id="3" name="Content Placeholder 2"/>
          <p:cNvSpPr>
            <a:spLocks noGrp="1"/>
          </p:cNvSpPr>
          <p:nvPr>
            <p:ph idx="4294967295"/>
          </p:nvPr>
        </p:nvSpPr>
        <p:spPr/>
        <p:txBody>
          <a:bodyPr>
            <a:normAutofit/>
          </a:bodyPr>
          <a:lstStyle/>
          <a:p>
            <a:pPr marL="338138" indent="-338138"/>
            <a:r>
              <a:rPr lang="en-US" dirty="0">
                <a:cs typeface="Calibri"/>
              </a:rPr>
              <a:t>Goals</a:t>
            </a:r>
            <a:endParaRPr lang="en-US" sz="2000" dirty="0">
              <a:cs typeface="Calibri"/>
            </a:endParaRPr>
          </a:p>
          <a:p>
            <a:pPr lvl="1"/>
            <a:r>
              <a:rPr lang="en-US" dirty="0" smtClean="0">
                <a:cs typeface="Calibri"/>
              </a:rPr>
              <a:t>Make </a:t>
            </a:r>
            <a:r>
              <a:rPr lang="en-US" dirty="0">
                <a:cs typeface="Calibri"/>
              </a:rPr>
              <a:t>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endParaRPr lang="en-US" dirty="0" smtClean="0">
              <a:solidFill>
                <a:srgbClr val="FF0000"/>
              </a:solidFill>
              <a:cs typeface="Calibri"/>
            </a:endParaRPr>
          </a:p>
          <a:p>
            <a:pPr lvl="1"/>
            <a:r>
              <a:rPr lang="en-US" dirty="0" smtClean="0">
                <a:cs typeface="Calibri"/>
              </a:rPr>
              <a:t>Make </a:t>
            </a:r>
            <a:r>
              <a:rPr lang="en-US" dirty="0">
                <a:cs typeface="Calibri"/>
              </a:rPr>
              <a:t>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Too much time is spent in managing, moving, storing,</a:t>
            </a:r>
            <a:br>
              <a:rPr lang="en-US" dirty="0" smtClean="0">
                <a:cs typeface="Calibri"/>
              </a:rPr>
            </a:br>
            <a:r>
              <a:rPr lang="en-US" dirty="0" smtClean="0">
                <a:cs typeface="Calibri"/>
              </a:rPr>
              <a:t>retrieving , and turning the science data into </a:t>
            </a:r>
            <a:br>
              <a:rPr lang="en-US" dirty="0" smtClean="0">
                <a:cs typeface="Calibri"/>
              </a:rPr>
            </a:br>
            <a:r>
              <a:rPr lang="en-US" sz="3200" b="1" dirty="0" smtClean="0">
                <a:solidFill>
                  <a:srgbClr val="FF0000"/>
                </a:solidFill>
                <a:cs typeface="Calibri"/>
              </a:rPr>
              <a:t>knowledge</a:t>
            </a:r>
            <a:endParaRPr lang="en-US" b="1" dirty="0" smtClean="0">
              <a:solidFill>
                <a:srgbClr val="FF0000"/>
              </a:solidFill>
              <a:cs typeface="Calibri"/>
            </a:endParaRPr>
          </a:p>
          <a:p>
            <a:pPr lvl="1"/>
            <a:endParaRPr lang="en-US" b="1" dirty="0">
              <a:cs typeface="Calibri"/>
            </a:endParaRPr>
          </a:p>
        </p:txBody>
      </p:sp>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p:txBody>
          <a:bodyPr>
            <a:normAutofit fontScale="92500" lnSpcReduction="20000"/>
          </a:bodyPr>
          <a:lstStyle/>
          <a:p>
            <a:r>
              <a:rPr lang="en-US" dirty="0" smtClean="0"/>
              <a:t>Exascale Apps will generate too much data</a:t>
            </a:r>
          </a:p>
          <a:p>
            <a:pPr lvl="1"/>
            <a:r>
              <a:rPr lang="en-US" dirty="0" smtClean="0"/>
              <a:t>Data needs to be prioritized by the users generating and reading</a:t>
            </a:r>
          </a:p>
          <a:p>
            <a:pPr lvl="1"/>
            <a:r>
              <a:rPr lang="en-US" dirty="0" smtClean="0"/>
              <a:t>Data needs to be reduced, re-organized, from large volumes into different buckets of importance and help describe how long the data will need to be maintained: </a:t>
            </a:r>
            <a:r>
              <a:rPr lang="en-US" dirty="0" smtClean="0">
                <a:solidFill>
                  <a:srgbClr val="C00000"/>
                </a:solidFill>
              </a:rPr>
              <a:t>data refactoring</a:t>
            </a:r>
          </a:p>
          <a:p>
            <a:r>
              <a:rPr lang="en-US" dirty="0" smtClean="0"/>
              <a:t>Storage systems may not have the capacity or performance to sustain large datasets </a:t>
            </a:r>
          </a:p>
          <a:p>
            <a:r>
              <a:rPr lang="en-US" dirty="0" smtClean="0"/>
              <a:t>The management of data in multi-tier Storage systems in the data lifecycle will become more difficult to manage</a:t>
            </a:r>
          </a:p>
          <a:p>
            <a:pPr marL="228600" lvl="1">
              <a:spcBef>
                <a:spcPts val="1000"/>
              </a:spcBef>
            </a:pPr>
            <a:r>
              <a:rPr lang="en-US" sz="2800" dirty="0" smtClean="0"/>
              <a:t>Data access times need to be described by users and negotiated with the storage system for </a:t>
            </a:r>
            <a:r>
              <a:rPr lang="en-US" sz="2800" dirty="0">
                <a:solidFill>
                  <a:srgbClr val="FF0000"/>
                </a:solidFill>
              </a:rPr>
              <a:t>predictable storage </a:t>
            </a:r>
            <a:r>
              <a:rPr lang="en-US" sz="2800" dirty="0" smtClean="0">
                <a:solidFill>
                  <a:srgbClr val="FF0000"/>
                </a:solidFill>
              </a:rPr>
              <a:t>performance</a:t>
            </a:r>
            <a:endParaRPr lang="en-US" dirty="0" smtClean="0"/>
          </a:p>
          <a:p>
            <a:r>
              <a:rPr lang="en-US" dirty="0" smtClean="0">
                <a:solidFill>
                  <a:srgbClr val="FF0000"/>
                </a:solidFill>
              </a:rPr>
              <a:t>Challenges</a:t>
            </a:r>
            <a:r>
              <a:rPr lang="en-US" dirty="0" smtClean="0"/>
              <a:t>:</a:t>
            </a:r>
          </a:p>
          <a:p>
            <a:pPr lvl="1"/>
            <a:r>
              <a:rPr lang="en-US" sz="2600" dirty="0" smtClean="0"/>
              <a:t>How can the middleware and storage system understand refactored data? </a:t>
            </a:r>
            <a:endParaRPr lang="en-US" sz="2600" dirty="0" smtClean="0">
              <a:solidFill>
                <a:srgbClr val="FF0000"/>
              </a:solidFill>
            </a:endParaRPr>
          </a:p>
          <a:p>
            <a:pPr lvl="1"/>
            <a:r>
              <a:rPr lang="en-US" sz="2600" dirty="0" smtClean="0"/>
              <a:t>How to build scalable </a:t>
            </a:r>
            <a:r>
              <a:rPr lang="en-US" sz="2600" dirty="0" smtClean="0">
                <a:solidFill>
                  <a:srgbClr val="FF0000"/>
                </a:solidFill>
              </a:rPr>
              <a:t>metadata searching </a:t>
            </a:r>
            <a:r>
              <a:rPr lang="en-US" sz="2600" dirty="0" smtClean="0">
                <a:solidFill>
                  <a:srgbClr val="000000"/>
                </a:solidFill>
              </a:rPr>
              <a:t>to find refactored data across all of the tiers</a:t>
            </a:r>
            <a:endParaRPr lang="en-US" sz="2600" dirty="0" smtClean="0">
              <a:solidFill>
                <a:srgbClr val="FF0000"/>
              </a:solidFill>
            </a:endParaRPr>
          </a:p>
          <a:p>
            <a:pPr lvl="1"/>
            <a:r>
              <a:rPr lang="en-US" sz="2600" dirty="0" smtClean="0"/>
              <a:t>The interplay between data refactoring, data re-generation, and data access times</a:t>
            </a:r>
            <a:endParaRPr lang="en-US" dirty="0"/>
          </a:p>
        </p:txBody>
      </p:sp>
    </p:spTree>
    <p:extLst>
      <p:ext uri="{BB962C8B-B14F-4D97-AF65-F5344CB8AC3E}">
        <p14:creationId xmlns:p14="http://schemas.microsoft.com/office/powerpoint/2010/main" val="111565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Abstractions across File System to DB</a:t>
            </a:r>
            <a:endParaRPr lang="en-US" dirty="0"/>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94836" y="912748"/>
            <a:ext cx="3740537" cy="1920242"/>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55888" y="1790649"/>
            <a:ext cx="927060" cy="1074127"/>
          </a:xfrm>
          <a:prstGeom prst="rect">
            <a:avLst/>
          </a:prstGeom>
        </p:spPr>
      </p:pic>
      <p:pic>
        <p:nvPicPr>
          <p:cNvPr id="3" name="Picture 2"/>
          <p:cNvPicPr>
            <a:picLocks noChangeAspect="1"/>
          </p:cNvPicPr>
          <p:nvPr/>
        </p:nvPicPr>
        <p:blipFill>
          <a:blip r:embed="rId5"/>
          <a:stretch>
            <a:fillRect/>
          </a:stretch>
        </p:blipFill>
        <p:spPr>
          <a:xfrm>
            <a:off x="2029616" y="2812377"/>
            <a:ext cx="7670976" cy="3731982"/>
          </a:xfrm>
          <a:prstGeom prst="rect">
            <a:avLst/>
          </a:prstGeom>
        </p:spPr>
      </p:pic>
    </p:spTree>
    <p:extLst>
      <p:ext uri="{BB962C8B-B14F-4D97-AF65-F5344CB8AC3E}">
        <p14:creationId xmlns:p14="http://schemas.microsoft.com/office/powerpoint/2010/main" val="22151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solidFill>
                  <a:schemeClr val="accent1">
                    <a:lumMod val="40000"/>
                    <a:lumOff val="60000"/>
                  </a:schemeClr>
                </a:solidFill>
              </a:rPr>
              <a:t>Motivation</a:t>
            </a:r>
          </a:p>
          <a:p>
            <a:r>
              <a:rPr lang="en-US" dirty="0" smtClean="0"/>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220408" y="0"/>
            <a:ext cx="5486400" cy="3657600"/>
          </a:xfrm>
          <a:prstGeom prst="rect">
            <a:avLst/>
          </a:prstGeom>
        </p:spPr>
      </p:pic>
    </p:spTree>
    <p:extLst>
      <p:ext uri="{BB962C8B-B14F-4D97-AF65-F5344CB8AC3E}">
        <p14:creationId xmlns:p14="http://schemas.microsoft.com/office/powerpoint/2010/main" val="529153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12014</TotalTime>
  <Words>2165</Words>
  <Application>Microsoft Office PowerPoint</Application>
  <PresentationFormat>Widescreen</PresentationFormat>
  <Paragraphs>338</Paragraphs>
  <Slides>35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ＭＳ Ｐゴシック</vt:lpstr>
      <vt:lpstr>宋体</vt:lpstr>
      <vt:lpstr>Arial</vt:lpstr>
      <vt:lpstr>Broadway</vt:lpstr>
      <vt:lpstr>Calibri</vt:lpstr>
      <vt:lpstr>Cambria</vt:lpstr>
      <vt:lpstr>Cambria Math</vt:lpstr>
      <vt:lpstr>Courier New</vt:lpstr>
      <vt:lpstr>Wingdings</vt:lpstr>
      <vt:lpstr>Office Theme</vt:lpstr>
      <vt:lpstr>SCIENCE-DRIVEN DATA MANAGEMENT FOR MULTI-TIERED STORAGE February 17, 2016 ECP</vt:lpstr>
      <vt:lpstr>NOTES</vt:lpstr>
      <vt:lpstr>Outline</vt:lpstr>
      <vt:lpstr>Where Do We Spend Our Time in Science?</vt:lpstr>
      <vt:lpstr>SIRIUS Story</vt:lpstr>
      <vt:lpstr>Next Generation DOE computing</vt:lpstr>
      <vt:lpstr>Abstractions across File System to DB</vt:lpstr>
      <vt:lpstr>Principles</vt:lpstr>
      <vt:lpstr>Outline</vt:lpstr>
      <vt:lpstr>ADIOS – A critical library for DOE apps</vt:lpstr>
      <vt:lpstr>DataSpaces to explore multi-tier memory/storage hierarchies</vt:lpstr>
      <vt:lpstr>Object Storage</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We are building new APIs into ADIOS</vt:lpstr>
      <vt:lpstr>Outline</vt:lpstr>
      <vt:lpstr>Challenges in metadata searching</vt:lpstr>
      <vt:lpstr>Outline</vt:lpstr>
      <vt:lpstr>Current day end-to-end path is complex</vt:lpstr>
      <vt:lpstr>Autonomic Runtime Optimization</vt:lpstr>
      <vt:lpstr>Challenges</vt:lpstr>
      <vt:lpstr>PowerPoint Presentation</vt:lpstr>
      <vt:lpstr>PowerPoint Presentation</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Klasky, Scott A.</cp:lastModifiedBy>
  <cp:revision>292</cp:revision>
  <dcterms:created xsi:type="dcterms:W3CDTF">2015-09-28T14:49:49Z</dcterms:created>
  <dcterms:modified xsi:type="dcterms:W3CDTF">2016-02-09T20:22:31Z</dcterms:modified>
</cp:coreProperties>
</file>